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324" r:id="rId16"/>
    <p:sldId id="325" r:id="rId17"/>
    <p:sldId id="326" r:id="rId18"/>
    <p:sldId id="327" r:id="rId19"/>
    <p:sldId id="328" r:id="rId20"/>
    <p:sldId id="274" r:id="rId21"/>
    <p:sldId id="275" r:id="rId22"/>
    <p:sldId id="282" r:id="rId23"/>
    <p:sldId id="283" r:id="rId24"/>
    <p:sldId id="284" r:id="rId25"/>
    <p:sldId id="276" r:id="rId26"/>
    <p:sldId id="277" r:id="rId27"/>
    <p:sldId id="286" r:id="rId28"/>
    <p:sldId id="285" r:id="rId29"/>
    <p:sldId id="278" r:id="rId30"/>
    <p:sldId id="279" r:id="rId31"/>
    <p:sldId id="287" r:id="rId32"/>
    <p:sldId id="294" r:id="rId33"/>
    <p:sldId id="296" r:id="rId34"/>
    <p:sldId id="297" r:id="rId35"/>
    <p:sldId id="298" r:id="rId36"/>
    <p:sldId id="300" r:id="rId37"/>
    <p:sldId id="301" r:id="rId38"/>
    <p:sldId id="302" r:id="rId39"/>
    <p:sldId id="304" r:id="rId40"/>
    <p:sldId id="307" r:id="rId41"/>
    <p:sldId id="310" r:id="rId42"/>
    <p:sldId id="305" r:id="rId43"/>
    <p:sldId id="309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9" r:id="rId52"/>
    <p:sldId id="318" r:id="rId53"/>
    <p:sldId id="320" r:id="rId54"/>
    <p:sldId id="321" r:id="rId55"/>
    <p:sldId id="322" r:id="rId56"/>
    <p:sldId id="323" r:id="rId5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6CE0"/>
    <a:srgbClr val="DF6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271" autoAdjust="0"/>
  </p:normalViewPr>
  <p:slideViewPr>
    <p:cSldViewPr snapToGrid="0" snapToObjects="1">
      <p:cViewPr>
        <p:scale>
          <a:sx n="100" d="100"/>
          <a:sy n="100" d="100"/>
        </p:scale>
        <p:origin x="-10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FE1CC-0084-4341-BD6A-98820B7AEA2A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B9DFE-1B3E-CB4E-9021-18339A21A02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99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B9DFE-1B3E-CB4E-9021-18339A21A02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76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B9DFE-1B3E-CB4E-9021-18339A21A02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76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B9DFE-1B3E-CB4E-9021-18339A21A02A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566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830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164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74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53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116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31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044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4588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194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19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49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0FB23-FAB8-A54A-9262-6B1D28F7221D}" type="datetimeFigureOut">
              <a:rPr lang="it-IT" smtClean="0"/>
              <a:t>26/10/18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D1A7D-9236-F140-9D47-98828ED907E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62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Ex</a:t>
            </a:r>
            <a:r>
              <a:rPr lang="it-IT" dirty="0"/>
              <a:t>.</a:t>
            </a:r>
            <a:r>
              <a:rPr lang="it-IT" dirty="0" smtClean="0"/>
              <a:t> - Clustering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20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magin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282" y="1392450"/>
            <a:ext cx="4926742" cy="504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832250"/>
          </a:xfrm>
        </p:spPr>
        <p:txBody>
          <a:bodyPr>
            <a:normAutofit fontScale="92500" lnSpcReduction="20000"/>
          </a:bodyPr>
          <a:lstStyle/>
          <a:p>
            <a:r>
              <a:rPr lang="it-IT" sz="2400" dirty="0" err="1" smtClean="0"/>
              <a:t>Eps</a:t>
            </a:r>
            <a:r>
              <a:rPr lang="it-IT" sz="2400" dirty="0" smtClean="0"/>
              <a:t> = 1.8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r>
              <a:rPr lang="it-IT" sz="2400" b="1" dirty="0" smtClean="0"/>
              <a:t>CORE POINTS:</a:t>
            </a:r>
          </a:p>
          <a:p>
            <a:r>
              <a:rPr lang="it-IT" sz="2400" dirty="0" smtClean="0"/>
              <a:t>P1</a:t>
            </a:r>
          </a:p>
          <a:p>
            <a:r>
              <a:rPr lang="it-IT" sz="2400" dirty="0" smtClean="0"/>
              <a:t>P2</a:t>
            </a:r>
          </a:p>
          <a:p>
            <a:endParaRPr lang="it-IT" sz="2400" dirty="0" smtClean="0"/>
          </a:p>
          <a:p>
            <a:pPr marL="0" indent="0">
              <a:buNone/>
            </a:pPr>
            <a:r>
              <a:rPr lang="it-IT" sz="2400" b="1" dirty="0" smtClean="0"/>
              <a:t>BORDER POINTS</a:t>
            </a:r>
          </a:p>
          <a:p>
            <a:r>
              <a:rPr lang="it-IT" sz="2400" dirty="0" smtClean="0"/>
              <a:t>P3</a:t>
            </a:r>
          </a:p>
          <a:p>
            <a:r>
              <a:rPr lang="it-IT" sz="2400" dirty="0" smtClean="0"/>
              <a:t>P8</a:t>
            </a:r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r>
              <a:rPr lang="it-IT" sz="2400" b="1" dirty="0" smtClean="0"/>
              <a:t>NOISE POINTS</a:t>
            </a:r>
          </a:p>
          <a:p>
            <a:r>
              <a:rPr lang="it-IT" sz="2400" dirty="0" smtClean="0"/>
              <a:t>P4,P5, P9, P0, P6, P7 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endParaRPr lang="it-IT" sz="2400" dirty="0"/>
          </a:p>
        </p:txBody>
      </p:sp>
      <p:grpSp>
        <p:nvGrpSpPr>
          <p:cNvPr id="16" name="Gruppo 15"/>
          <p:cNvGrpSpPr/>
          <p:nvPr/>
        </p:nvGrpSpPr>
        <p:grpSpPr>
          <a:xfrm>
            <a:off x="5822226" y="4716786"/>
            <a:ext cx="1224000" cy="1224000"/>
            <a:chOff x="2392400" y="3760050"/>
            <a:chExt cx="1224000" cy="1224000"/>
          </a:xfrm>
        </p:grpSpPr>
        <p:sp>
          <p:nvSpPr>
            <p:cNvPr id="10" name="Ovale 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" name="Connettore 1 11"/>
            <p:cNvCxnSpPr>
              <a:stCxn id="10" idx="0"/>
              <a:endCxn id="1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10" idx="2"/>
              <a:endCxn id="1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o 16"/>
          <p:cNvGrpSpPr/>
          <p:nvPr/>
        </p:nvGrpSpPr>
        <p:grpSpPr>
          <a:xfrm>
            <a:off x="4515756" y="4393231"/>
            <a:ext cx="1224000" cy="1224000"/>
            <a:chOff x="2392400" y="3760050"/>
            <a:chExt cx="1224000" cy="1224000"/>
          </a:xfrm>
        </p:grpSpPr>
        <p:sp>
          <p:nvSpPr>
            <p:cNvPr id="18" name="Ovale 17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" name="Connettore 1 18"/>
            <p:cNvCxnSpPr>
              <a:stCxn id="18" idx="0"/>
              <a:endCxn id="18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>
              <a:stCxn id="18" idx="2"/>
              <a:endCxn id="18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o 20"/>
          <p:cNvGrpSpPr/>
          <p:nvPr/>
        </p:nvGrpSpPr>
        <p:grpSpPr>
          <a:xfrm>
            <a:off x="4841452" y="3737947"/>
            <a:ext cx="1224000" cy="1224000"/>
            <a:chOff x="2392400" y="3760050"/>
            <a:chExt cx="1224000" cy="1224000"/>
          </a:xfrm>
        </p:grpSpPr>
        <p:sp>
          <p:nvSpPr>
            <p:cNvPr id="22" name="Ovale 21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" name="Connettore 1 22"/>
            <p:cNvCxnSpPr>
              <a:stCxn id="22" idx="0"/>
              <a:endCxn id="22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>
              <a:stCxn id="22" idx="2"/>
              <a:endCxn id="22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o 24"/>
          <p:cNvGrpSpPr/>
          <p:nvPr/>
        </p:nvGrpSpPr>
        <p:grpSpPr>
          <a:xfrm>
            <a:off x="6489847" y="2420585"/>
            <a:ext cx="1224000" cy="1224000"/>
            <a:chOff x="2392400" y="3760050"/>
            <a:chExt cx="1224000" cy="1224000"/>
          </a:xfrm>
        </p:grpSpPr>
        <p:sp>
          <p:nvSpPr>
            <p:cNvPr id="26" name="Ovale 25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7" name="Connettore 1 26"/>
            <p:cNvCxnSpPr>
              <a:stCxn id="26" idx="0"/>
              <a:endCxn id="26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>
              <a:stCxn id="26" idx="2"/>
              <a:endCxn id="26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o 28"/>
          <p:cNvGrpSpPr/>
          <p:nvPr/>
        </p:nvGrpSpPr>
        <p:grpSpPr>
          <a:xfrm>
            <a:off x="5183377" y="2747172"/>
            <a:ext cx="1224000" cy="1224000"/>
            <a:chOff x="2392400" y="3760050"/>
            <a:chExt cx="1224000" cy="1224000"/>
          </a:xfrm>
        </p:grpSpPr>
        <p:sp>
          <p:nvSpPr>
            <p:cNvPr id="30" name="Ovale 2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1" name="Connettore 1 30"/>
            <p:cNvCxnSpPr>
              <a:stCxn id="30" idx="0"/>
              <a:endCxn id="3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>
              <a:stCxn id="30" idx="2"/>
              <a:endCxn id="3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o 33"/>
          <p:cNvGrpSpPr/>
          <p:nvPr/>
        </p:nvGrpSpPr>
        <p:grpSpPr>
          <a:xfrm>
            <a:off x="5834041" y="3084330"/>
            <a:ext cx="1224000" cy="1224000"/>
            <a:chOff x="2392400" y="3760050"/>
            <a:chExt cx="1224000" cy="1224000"/>
          </a:xfrm>
        </p:grpSpPr>
        <p:sp>
          <p:nvSpPr>
            <p:cNvPr id="35" name="Ovale 34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6" name="Connettore 1 35"/>
            <p:cNvCxnSpPr>
              <a:stCxn id="35" idx="0"/>
              <a:endCxn id="35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>
              <a:stCxn id="35" idx="2"/>
              <a:endCxn id="35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o 37"/>
          <p:cNvGrpSpPr/>
          <p:nvPr/>
        </p:nvGrpSpPr>
        <p:grpSpPr>
          <a:xfrm>
            <a:off x="6156060" y="4077426"/>
            <a:ext cx="1224000" cy="1224000"/>
            <a:chOff x="2392400" y="3760050"/>
            <a:chExt cx="1224000" cy="1224000"/>
          </a:xfrm>
        </p:grpSpPr>
        <p:sp>
          <p:nvSpPr>
            <p:cNvPr id="39" name="Ovale 38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0" name="Connettore 1 39"/>
            <p:cNvCxnSpPr>
              <a:stCxn id="39" idx="0"/>
              <a:endCxn id="39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>
              <a:stCxn id="39" idx="2"/>
              <a:endCxn id="39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o 41"/>
          <p:cNvGrpSpPr/>
          <p:nvPr/>
        </p:nvGrpSpPr>
        <p:grpSpPr>
          <a:xfrm>
            <a:off x="6819155" y="4065496"/>
            <a:ext cx="1224000" cy="1224000"/>
            <a:chOff x="2392400" y="3760050"/>
            <a:chExt cx="1224000" cy="1224000"/>
          </a:xfrm>
        </p:grpSpPr>
        <p:sp>
          <p:nvSpPr>
            <p:cNvPr id="43" name="Ovale 42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4" name="Connettore 1 43"/>
            <p:cNvCxnSpPr>
              <a:stCxn id="43" idx="0"/>
              <a:endCxn id="43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>
              <a:stCxn id="43" idx="2"/>
              <a:endCxn id="43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o 45"/>
          <p:cNvGrpSpPr/>
          <p:nvPr/>
        </p:nvGrpSpPr>
        <p:grpSpPr>
          <a:xfrm>
            <a:off x="7153608" y="4068821"/>
            <a:ext cx="1224000" cy="1224000"/>
            <a:chOff x="2392400" y="3760050"/>
            <a:chExt cx="1224000" cy="1224000"/>
          </a:xfrm>
        </p:grpSpPr>
        <p:sp>
          <p:nvSpPr>
            <p:cNvPr id="47" name="Ovale 46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8" name="Connettore 1 47"/>
            <p:cNvCxnSpPr>
              <a:stCxn id="47" idx="0"/>
              <a:endCxn id="47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>
              <a:stCxn id="47" idx="2"/>
              <a:endCxn id="47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o 49"/>
          <p:cNvGrpSpPr/>
          <p:nvPr/>
        </p:nvGrpSpPr>
        <p:grpSpPr>
          <a:xfrm>
            <a:off x="6481308" y="3742866"/>
            <a:ext cx="1224000" cy="1224000"/>
            <a:chOff x="2392400" y="3760050"/>
            <a:chExt cx="1224000" cy="1224000"/>
          </a:xfrm>
        </p:grpSpPr>
        <p:sp>
          <p:nvSpPr>
            <p:cNvPr id="51" name="Ovale 50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2" name="Connettore 1 51"/>
            <p:cNvCxnSpPr>
              <a:stCxn id="51" idx="0"/>
              <a:endCxn id="51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>
              <a:stCxn id="51" idx="2"/>
              <a:endCxn id="51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399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998" y="1254124"/>
            <a:ext cx="5440701" cy="55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15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EX. 2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507" y="1354138"/>
            <a:ext cx="5114818" cy="5232400"/>
          </a:xfrm>
          <a:prstGeom prst="rect">
            <a:avLst/>
          </a:prstGeom>
        </p:spPr>
      </p:pic>
      <p:sp>
        <p:nvSpPr>
          <p:cNvPr id="5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525963"/>
          </a:xfrm>
        </p:spPr>
        <p:txBody>
          <a:bodyPr>
            <a:normAutofit/>
          </a:bodyPr>
          <a:lstStyle/>
          <a:p>
            <a:endParaRPr lang="it-IT" sz="2400" dirty="0" smtClean="0"/>
          </a:p>
          <a:p>
            <a:endParaRPr lang="it-IT" sz="2400" dirty="0"/>
          </a:p>
          <a:p>
            <a:endParaRPr lang="it-IT" sz="2400" dirty="0" smtClean="0"/>
          </a:p>
          <a:p>
            <a:r>
              <a:rPr lang="it-IT" sz="2400" dirty="0" err="1" smtClean="0"/>
              <a:t>Eps</a:t>
            </a:r>
            <a:r>
              <a:rPr lang="it-IT" sz="2400" dirty="0" smtClean="0"/>
              <a:t> = 1.5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63203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magin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968" y="1338263"/>
            <a:ext cx="5114818" cy="52324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2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832250"/>
          </a:xfrm>
        </p:spPr>
        <p:txBody>
          <a:bodyPr>
            <a:normAutofit fontScale="62500" lnSpcReduction="20000"/>
          </a:bodyPr>
          <a:lstStyle/>
          <a:p>
            <a:r>
              <a:rPr lang="it-IT" sz="2400" dirty="0" err="1" smtClean="0"/>
              <a:t>Eps</a:t>
            </a:r>
            <a:r>
              <a:rPr lang="it-IT" sz="2400" dirty="0" smtClean="0"/>
              <a:t> = 1.8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r>
              <a:rPr lang="it-IT" sz="2400" b="1" dirty="0" smtClean="0"/>
              <a:t>CORE POINTS:</a:t>
            </a:r>
          </a:p>
          <a:p>
            <a:r>
              <a:rPr lang="it-IT" sz="2400" dirty="0" smtClean="0"/>
              <a:t>P5</a:t>
            </a:r>
          </a:p>
          <a:p>
            <a:r>
              <a:rPr lang="it-IT" sz="2400" dirty="0" smtClean="0"/>
              <a:t>P6</a:t>
            </a:r>
          </a:p>
          <a:p>
            <a:r>
              <a:rPr lang="it-IT" sz="2400" dirty="0" smtClean="0"/>
              <a:t>P4</a:t>
            </a:r>
          </a:p>
          <a:p>
            <a:r>
              <a:rPr lang="it-IT" sz="2400" dirty="0" smtClean="0"/>
              <a:t>P3</a:t>
            </a:r>
          </a:p>
          <a:p>
            <a:r>
              <a:rPr lang="it-IT" sz="2400" dirty="0" smtClean="0"/>
              <a:t>P2</a:t>
            </a:r>
          </a:p>
          <a:p>
            <a:r>
              <a:rPr lang="it-IT" sz="2400" dirty="0" smtClean="0"/>
              <a:t>P1</a:t>
            </a:r>
          </a:p>
          <a:p>
            <a:r>
              <a:rPr lang="it-IT" sz="2400" dirty="0" smtClean="0"/>
              <a:t>P0</a:t>
            </a:r>
          </a:p>
          <a:p>
            <a:r>
              <a:rPr lang="it-IT" sz="2400" dirty="0" smtClean="0"/>
              <a:t>P9</a:t>
            </a:r>
          </a:p>
          <a:p>
            <a:r>
              <a:rPr lang="it-IT" sz="2400" dirty="0" smtClean="0"/>
              <a:t>P11</a:t>
            </a:r>
          </a:p>
          <a:p>
            <a:endParaRPr lang="it-IT" sz="2400" dirty="0" smtClean="0"/>
          </a:p>
          <a:p>
            <a:pPr marL="0" indent="0">
              <a:buNone/>
            </a:pPr>
            <a:r>
              <a:rPr lang="it-IT" sz="2400" b="1" dirty="0" smtClean="0"/>
              <a:t>BORDER POINTS</a:t>
            </a:r>
          </a:p>
          <a:p>
            <a:r>
              <a:rPr lang="it-IT" sz="2400" dirty="0" smtClean="0"/>
              <a:t>P8</a:t>
            </a:r>
          </a:p>
          <a:p>
            <a:r>
              <a:rPr lang="it-IT" sz="2400" dirty="0" smtClean="0"/>
              <a:t>P7</a:t>
            </a:r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r>
              <a:rPr lang="it-IT" sz="2400" b="1" dirty="0" smtClean="0"/>
              <a:t>NOISE POINTS</a:t>
            </a:r>
          </a:p>
          <a:p>
            <a:r>
              <a:rPr lang="it-IT" sz="2400" dirty="0" smtClean="0"/>
              <a:t>P12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endParaRPr lang="it-IT" sz="2400" b="1" dirty="0" smtClean="0"/>
          </a:p>
          <a:p>
            <a:pPr marL="0" indent="0">
              <a:buNone/>
            </a:pPr>
            <a:endParaRPr lang="it-IT" sz="2400" dirty="0"/>
          </a:p>
        </p:txBody>
      </p:sp>
      <p:grpSp>
        <p:nvGrpSpPr>
          <p:cNvPr id="16" name="Gruppo 15"/>
          <p:cNvGrpSpPr/>
          <p:nvPr/>
        </p:nvGrpSpPr>
        <p:grpSpPr>
          <a:xfrm>
            <a:off x="6759256" y="4697551"/>
            <a:ext cx="1224000" cy="1224000"/>
            <a:chOff x="2392400" y="3760050"/>
            <a:chExt cx="1224000" cy="1224000"/>
          </a:xfrm>
        </p:grpSpPr>
        <p:sp>
          <p:nvSpPr>
            <p:cNvPr id="10" name="Ovale 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" name="Connettore 1 11"/>
            <p:cNvCxnSpPr>
              <a:stCxn id="10" idx="0"/>
              <a:endCxn id="1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>
              <a:stCxn id="10" idx="2"/>
              <a:endCxn id="1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o 16"/>
          <p:cNvGrpSpPr/>
          <p:nvPr/>
        </p:nvGrpSpPr>
        <p:grpSpPr>
          <a:xfrm>
            <a:off x="7165963" y="3891941"/>
            <a:ext cx="1224000" cy="1224000"/>
            <a:chOff x="2392400" y="3760050"/>
            <a:chExt cx="1224000" cy="1224000"/>
          </a:xfrm>
        </p:grpSpPr>
        <p:sp>
          <p:nvSpPr>
            <p:cNvPr id="18" name="Ovale 17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9" name="Connettore 1 18"/>
            <p:cNvCxnSpPr>
              <a:stCxn id="18" idx="0"/>
              <a:endCxn id="18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>
              <a:stCxn id="18" idx="2"/>
              <a:endCxn id="18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o 20"/>
          <p:cNvGrpSpPr/>
          <p:nvPr/>
        </p:nvGrpSpPr>
        <p:grpSpPr>
          <a:xfrm>
            <a:off x="5551131" y="3078758"/>
            <a:ext cx="1224000" cy="1224000"/>
            <a:chOff x="2392400" y="3760050"/>
            <a:chExt cx="1224000" cy="1224000"/>
          </a:xfrm>
        </p:grpSpPr>
        <p:sp>
          <p:nvSpPr>
            <p:cNvPr id="22" name="Ovale 21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" name="Connettore 1 22"/>
            <p:cNvCxnSpPr>
              <a:stCxn id="22" idx="0"/>
              <a:endCxn id="22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>
              <a:stCxn id="22" idx="2"/>
              <a:endCxn id="22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o 24"/>
          <p:cNvGrpSpPr/>
          <p:nvPr/>
        </p:nvGrpSpPr>
        <p:grpSpPr>
          <a:xfrm>
            <a:off x="6360810" y="4697551"/>
            <a:ext cx="1224000" cy="1224000"/>
            <a:chOff x="2392400" y="3760050"/>
            <a:chExt cx="1224000" cy="1224000"/>
          </a:xfrm>
        </p:grpSpPr>
        <p:sp>
          <p:nvSpPr>
            <p:cNvPr id="26" name="Ovale 25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7" name="Connettore 1 26"/>
            <p:cNvCxnSpPr>
              <a:stCxn id="26" idx="0"/>
              <a:endCxn id="26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>
              <a:stCxn id="26" idx="2"/>
              <a:endCxn id="26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o 28"/>
          <p:cNvGrpSpPr/>
          <p:nvPr/>
        </p:nvGrpSpPr>
        <p:grpSpPr>
          <a:xfrm>
            <a:off x="5138417" y="4271008"/>
            <a:ext cx="1224000" cy="1224000"/>
            <a:chOff x="2392400" y="3760050"/>
            <a:chExt cx="1224000" cy="1224000"/>
          </a:xfrm>
        </p:grpSpPr>
        <p:sp>
          <p:nvSpPr>
            <p:cNvPr id="30" name="Ovale 29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1" name="Connettore 1 30"/>
            <p:cNvCxnSpPr>
              <a:stCxn id="30" idx="0"/>
              <a:endCxn id="30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>
              <a:stCxn id="30" idx="2"/>
              <a:endCxn id="30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o 33"/>
          <p:cNvGrpSpPr/>
          <p:nvPr/>
        </p:nvGrpSpPr>
        <p:grpSpPr>
          <a:xfrm>
            <a:off x="4749713" y="3072904"/>
            <a:ext cx="1224000" cy="1224000"/>
            <a:chOff x="2392400" y="3760050"/>
            <a:chExt cx="1224000" cy="1224000"/>
          </a:xfrm>
        </p:grpSpPr>
        <p:sp>
          <p:nvSpPr>
            <p:cNvPr id="35" name="Ovale 34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6" name="Connettore 1 35"/>
            <p:cNvCxnSpPr>
              <a:stCxn id="35" idx="0"/>
              <a:endCxn id="35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>
              <a:stCxn id="35" idx="2"/>
              <a:endCxn id="35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o 37"/>
          <p:cNvGrpSpPr/>
          <p:nvPr/>
        </p:nvGrpSpPr>
        <p:grpSpPr>
          <a:xfrm>
            <a:off x="5136810" y="2667941"/>
            <a:ext cx="1224000" cy="1224000"/>
            <a:chOff x="2392400" y="3760050"/>
            <a:chExt cx="1224000" cy="1224000"/>
          </a:xfrm>
        </p:grpSpPr>
        <p:sp>
          <p:nvSpPr>
            <p:cNvPr id="39" name="Ovale 38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0" name="Connettore 1 39"/>
            <p:cNvCxnSpPr>
              <a:stCxn id="39" idx="0"/>
              <a:endCxn id="39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>
              <a:stCxn id="39" idx="2"/>
              <a:endCxn id="39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o 41"/>
          <p:cNvGrpSpPr/>
          <p:nvPr/>
        </p:nvGrpSpPr>
        <p:grpSpPr>
          <a:xfrm>
            <a:off x="6360810" y="3876066"/>
            <a:ext cx="1224000" cy="1224000"/>
            <a:chOff x="2392400" y="3760050"/>
            <a:chExt cx="1224000" cy="1224000"/>
          </a:xfrm>
        </p:grpSpPr>
        <p:sp>
          <p:nvSpPr>
            <p:cNvPr id="43" name="Ovale 42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4" name="Connettore 1 43"/>
            <p:cNvCxnSpPr>
              <a:stCxn id="43" idx="0"/>
              <a:endCxn id="43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>
              <a:stCxn id="43" idx="2"/>
              <a:endCxn id="43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o 45"/>
          <p:cNvGrpSpPr/>
          <p:nvPr/>
        </p:nvGrpSpPr>
        <p:grpSpPr>
          <a:xfrm>
            <a:off x="6759256" y="4292141"/>
            <a:ext cx="1224000" cy="1224000"/>
            <a:chOff x="2392400" y="3760050"/>
            <a:chExt cx="1224000" cy="1224000"/>
          </a:xfrm>
        </p:grpSpPr>
        <p:sp>
          <p:nvSpPr>
            <p:cNvPr id="47" name="Ovale 46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8" name="Connettore 1 47"/>
            <p:cNvCxnSpPr>
              <a:stCxn id="47" idx="0"/>
              <a:endCxn id="47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>
              <a:stCxn id="47" idx="2"/>
              <a:endCxn id="47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o 49"/>
          <p:cNvGrpSpPr/>
          <p:nvPr/>
        </p:nvGrpSpPr>
        <p:grpSpPr>
          <a:xfrm>
            <a:off x="5941963" y="3473551"/>
            <a:ext cx="1224000" cy="1224000"/>
            <a:chOff x="2392400" y="3760050"/>
            <a:chExt cx="1224000" cy="1224000"/>
          </a:xfrm>
        </p:grpSpPr>
        <p:sp>
          <p:nvSpPr>
            <p:cNvPr id="51" name="Ovale 50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2" name="Connettore 1 51"/>
            <p:cNvCxnSpPr>
              <a:stCxn id="51" idx="0"/>
              <a:endCxn id="51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>
              <a:stCxn id="51" idx="2"/>
              <a:endCxn id="51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po 54"/>
          <p:cNvGrpSpPr/>
          <p:nvPr/>
        </p:nvGrpSpPr>
        <p:grpSpPr>
          <a:xfrm>
            <a:off x="4749713" y="3876066"/>
            <a:ext cx="1224000" cy="1224000"/>
            <a:chOff x="2392400" y="3760050"/>
            <a:chExt cx="1224000" cy="1224000"/>
          </a:xfrm>
        </p:grpSpPr>
        <p:sp>
          <p:nvSpPr>
            <p:cNvPr id="56" name="Ovale 55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Connettore 1 56"/>
            <p:cNvCxnSpPr>
              <a:stCxn id="56" idx="0"/>
              <a:endCxn id="56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>
              <a:stCxn id="56" idx="2"/>
              <a:endCxn id="56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E46C0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o 62"/>
          <p:cNvGrpSpPr/>
          <p:nvPr/>
        </p:nvGrpSpPr>
        <p:grpSpPr>
          <a:xfrm>
            <a:off x="6762738" y="3091841"/>
            <a:ext cx="1224000" cy="1224000"/>
            <a:chOff x="2392400" y="3760050"/>
            <a:chExt cx="1224000" cy="1224000"/>
          </a:xfrm>
        </p:grpSpPr>
        <p:sp>
          <p:nvSpPr>
            <p:cNvPr id="64" name="Ovale 63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5" name="Connettore 1 64"/>
            <p:cNvCxnSpPr>
              <a:stCxn id="64" idx="0"/>
              <a:endCxn id="64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>
              <a:stCxn id="64" idx="2"/>
              <a:endCxn id="64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310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38100"/>
            <a:ext cx="66294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95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How to </a:t>
            </a:r>
            <a:r>
              <a:rPr lang="it-IT" b="1" dirty="0" err="1" smtClean="0"/>
              <a:t>construct</a:t>
            </a:r>
            <a:r>
              <a:rPr lang="it-IT" b="1" dirty="0" smtClean="0"/>
              <a:t> clusters in DBSCAN?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902867"/>
            <a:ext cx="5473700" cy="559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67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b="1" dirty="0"/>
              <a:t>C</a:t>
            </a:r>
            <a:r>
              <a:rPr lang="it-IT" sz="3200" b="1" dirty="0" smtClean="0"/>
              <a:t>onnect </a:t>
            </a:r>
            <a:r>
              <a:rPr lang="it-IT" sz="3200" b="1" dirty="0"/>
              <a:t>core </a:t>
            </a:r>
            <a:r>
              <a:rPr lang="it-IT" sz="3200" b="1" dirty="0" err="1" smtClean="0"/>
              <a:t>points</a:t>
            </a:r>
            <a:r>
              <a:rPr lang="it-IT" sz="3200" b="1" dirty="0" smtClean="0"/>
              <a:t> </a:t>
            </a:r>
            <a:r>
              <a:rPr lang="it-IT" sz="3200" b="1" dirty="0" err="1" smtClean="0"/>
              <a:t>that</a:t>
            </a:r>
            <a:r>
              <a:rPr lang="it-IT" sz="3200" b="1" dirty="0" smtClean="0"/>
              <a:t> </a:t>
            </a:r>
            <a:r>
              <a:rPr lang="it-IT" sz="3200" b="1" dirty="0"/>
              <a:t>are </a:t>
            </a:r>
            <a:r>
              <a:rPr lang="it-IT" sz="3200" b="1" dirty="0" err="1"/>
              <a:t>neighbors</a:t>
            </a:r>
            <a:r>
              <a:rPr lang="it-IT" sz="3200" b="1" dirty="0"/>
              <a:t>, and put </a:t>
            </a:r>
            <a:r>
              <a:rPr lang="it-IT" sz="3200" b="1" dirty="0" err="1"/>
              <a:t>them</a:t>
            </a:r>
            <a:r>
              <a:rPr lang="it-IT" sz="3200" b="1" dirty="0"/>
              <a:t> in the </a:t>
            </a:r>
            <a:r>
              <a:rPr lang="it-IT" sz="3200" b="1" dirty="0" err="1"/>
              <a:t>same</a:t>
            </a:r>
            <a:r>
              <a:rPr lang="it-IT" sz="3200" b="1" dirty="0"/>
              <a:t> cluster </a:t>
            </a:r>
          </a:p>
        </p:txBody>
      </p:sp>
      <p:pic>
        <p:nvPicPr>
          <p:cNvPr id="7" name="Immagine 6" descr="Screenshot 2018-10-25 16.12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5505"/>
            <a:ext cx="9144000" cy="344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30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/>
              <a:t>Associate </a:t>
            </a:r>
            <a:r>
              <a:rPr lang="it-IT" sz="3600" b="1" dirty="0" err="1"/>
              <a:t>border</a:t>
            </a:r>
            <a:r>
              <a:rPr lang="it-IT" sz="3600" b="1" dirty="0"/>
              <a:t> </a:t>
            </a:r>
            <a:r>
              <a:rPr lang="it-IT" sz="3600" b="1" dirty="0" err="1" smtClean="0"/>
              <a:t>points</a:t>
            </a:r>
            <a:r>
              <a:rPr lang="it-IT" sz="3600" b="1" dirty="0" smtClean="0"/>
              <a:t> to </a:t>
            </a:r>
            <a:r>
              <a:rPr lang="it-IT" sz="3600" b="1" dirty="0"/>
              <a:t>(</a:t>
            </a:r>
            <a:r>
              <a:rPr lang="it-IT" sz="3600" b="1" dirty="0" err="1"/>
              <a:t>one</a:t>
            </a:r>
            <a:r>
              <a:rPr lang="it-IT" sz="3600" b="1" dirty="0"/>
              <a:t> of) </a:t>
            </a:r>
            <a:r>
              <a:rPr lang="it-IT" sz="3600" b="1" dirty="0" err="1"/>
              <a:t>their</a:t>
            </a:r>
            <a:r>
              <a:rPr lang="it-IT" sz="3600" b="1" dirty="0"/>
              <a:t> core(</a:t>
            </a:r>
            <a:r>
              <a:rPr lang="it-IT" sz="3600" b="1" dirty="0" err="1"/>
              <a:t>s</a:t>
            </a:r>
            <a:r>
              <a:rPr lang="it-IT" sz="3600" b="1" dirty="0"/>
              <a:t>), and </a:t>
            </a:r>
            <a:r>
              <a:rPr lang="it-IT" sz="3600" b="1" dirty="0" err="1"/>
              <a:t>remove</a:t>
            </a:r>
            <a:r>
              <a:rPr lang="it-IT" sz="3600" b="1" dirty="0"/>
              <a:t> </a:t>
            </a:r>
            <a:r>
              <a:rPr lang="it-IT" sz="3600" b="1" dirty="0" err="1"/>
              <a:t>noise</a:t>
            </a:r>
            <a:r>
              <a:rPr lang="it-IT" sz="3600" b="1" dirty="0"/>
              <a:t> </a:t>
            </a:r>
            <a:br>
              <a:rPr lang="it-IT" sz="3600" b="1" dirty="0"/>
            </a:br>
            <a:endParaRPr lang="it-IT" sz="3600" b="1" dirty="0"/>
          </a:p>
        </p:txBody>
      </p:sp>
      <p:pic>
        <p:nvPicPr>
          <p:cNvPr id="4" name="Immagine 3" descr="Screenshot 2018-10-25 16.11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7885"/>
            <a:ext cx="9144000" cy="363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35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How to </a:t>
            </a:r>
            <a:r>
              <a:rPr lang="it-IT" b="1" dirty="0" err="1" smtClean="0"/>
              <a:t>construct</a:t>
            </a:r>
            <a:r>
              <a:rPr lang="it-IT" b="1" dirty="0" smtClean="0"/>
              <a:t> clusters in DBSCAN?</a:t>
            </a:r>
            <a:endParaRPr lang="it-IT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1189038"/>
            <a:ext cx="5473700" cy="5599532"/>
          </a:xfrm>
          <a:prstGeom prst="rect">
            <a:avLst/>
          </a:prstGeom>
        </p:spPr>
      </p:pic>
      <p:grpSp>
        <p:nvGrpSpPr>
          <p:cNvPr id="5" name="Gruppo 4"/>
          <p:cNvGrpSpPr/>
          <p:nvPr/>
        </p:nvGrpSpPr>
        <p:grpSpPr>
          <a:xfrm>
            <a:off x="4933938" y="4831741"/>
            <a:ext cx="1224000" cy="1224000"/>
            <a:chOff x="2392400" y="3760050"/>
            <a:chExt cx="1224000" cy="1224000"/>
          </a:xfrm>
        </p:grpSpPr>
        <p:sp>
          <p:nvSpPr>
            <p:cNvPr id="6" name="Ovale 5"/>
            <p:cNvSpPr>
              <a:spLocks noChangeAspect="1"/>
            </p:cNvSpPr>
            <p:nvPr/>
          </p:nvSpPr>
          <p:spPr>
            <a:xfrm>
              <a:off x="2392400" y="3760050"/>
              <a:ext cx="1224000" cy="12240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" name="Connettore 1 6"/>
            <p:cNvCxnSpPr>
              <a:stCxn id="6" idx="0"/>
              <a:endCxn id="6" idx="4"/>
            </p:cNvCxnSpPr>
            <p:nvPr/>
          </p:nvCxnSpPr>
          <p:spPr>
            <a:xfrm>
              <a:off x="3004400" y="3760050"/>
              <a:ext cx="0" cy="122400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>
              <a:stCxn id="6" idx="2"/>
              <a:endCxn id="6" idx="6"/>
            </p:cNvCxnSpPr>
            <p:nvPr/>
          </p:nvCxnSpPr>
          <p:spPr>
            <a:xfrm>
              <a:off x="2392400" y="4372050"/>
              <a:ext cx="1224000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8536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338"/>
            <a:ext cx="8229600" cy="1143000"/>
          </a:xfrm>
        </p:spPr>
        <p:txBody>
          <a:bodyPr/>
          <a:lstStyle/>
          <a:p>
            <a:r>
              <a:rPr lang="it-IT" dirty="0" smtClean="0"/>
              <a:t>How </a:t>
            </a:r>
            <a:r>
              <a:rPr lang="it-IT" dirty="0" err="1" smtClean="0"/>
              <a:t>much</a:t>
            </a:r>
            <a:r>
              <a:rPr lang="it-IT" dirty="0" smtClean="0"/>
              <a:t> clusters </a:t>
            </a:r>
            <a:r>
              <a:rPr lang="it-IT" dirty="0" err="1" smtClean="0"/>
              <a:t>here</a:t>
            </a:r>
            <a:r>
              <a:rPr lang="it-IT" dirty="0" smtClean="0"/>
              <a:t>?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1003300"/>
            <a:ext cx="5720780" cy="5753100"/>
          </a:xfrm>
          <a:prstGeom prst="rect">
            <a:avLst/>
          </a:prstGeom>
        </p:spPr>
      </p:pic>
      <p:grpSp>
        <p:nvGrpSpPr>
          <p:cNvPr id="5" name="Gruppo 4"/>
          <p:cNvGrpSpPr>
            <a:grpSpLocks noChangeAspect="1"/>
          </p:cNvGrpSpPr>
          <p:nvPr/>
        </p:nvGrpSpPr>
        <p:grpSpPr>
          <a:xfrm>
            <a:off x="1866900" y="3636539"/>
            <a:ext cx="1548000" cy="1548000"/>
            <a:chOff x="2392400" y="3760049"/>
            <a:chExt cx="1224000" cy="1258515"/>
          </a:xfrm>
        </p:grpSpPr>
        <p:sp>
          <p:nvSpPr>
            <p:cNvPr id="6" name="Ovale 5"/>
            <p:cNvSpPr>
              <a:spLocks/>
            </p:cNvSpPr>
            <p:nvPr/>
          </p:nvSpPr>
          <p:spPr>
            <a:xfrm>
              <a:off x="2392400" y="3760049"/>
              <a:ext cx="1224000" cy="1258515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" name="Connettore 1 6"/>
            <p:cNvCxnSpPr>
              <a:stCxn id="6" idx="0"/>
              <a:endCxn id="6" idx="4"/>
            </p:cNvCxnSpPr>
            <p:nvPr/>
          </p:nvCxnSpPr>
          <p:spPr>
            <a:xfrm>
              <a:off x="3004400" y="3760049"/>
              <a:ext cx="0" cy="1258515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>
              <a:stCxn id="6" idx="2"/>
              <a:endCxn id="6" idx="6"/>
            </p:cNvCxnSpPr>
            <p:nvPr/>
          </p:nvCxnSpPr>
          <p:spPr>
            <a:xfrm>
              <a:off x="2392400" y="4389307"/>
              <a:ext cx="1224000" cy="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uppo 8"/>
          <p:cNvGrpSpPr>
            <a:grpSpLocks noChangeAspect="1"/>
          </p:cNvGrpSpPr>
          <p:nvPr/>
        </p:nvGrpSpPr>
        <p:grpSpPr>
          <a:xfrm>
            <a:off x="2640900" y="2468139"/>
            <a:ext cx="1548000" cy="1548000"/>
            <a:chOff x="2392400" y="3760049"/>
            <a:chExt cx="1224000" cy="1258515"/>
          </a:xfrm>
        </p:grpSpPr>
        <p:sp>
          <p:nvSpPr>
            <p:cNvPr id="10" name="Ovale 9"/>
            <p:cNvSpPr>
              <a:spLocks/>
            </p:cNvSpPr>
            <p:nvPr/>
          </p:nvSpPr>
          <p:spPr>
            <a:xfrm>
              <a:off x="2392400" y="3760049"/>
              <a:ext cx="1224000" cy="1258515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1" name="Connettore 1 10"/>
            <p:cNvCxnSpPr>
              <a:stCxn id="10" idx="0"/>
              <a:endCxn id="10" idx="4"/>
            </p:cNvCxnSpPr>
            <p:nvPr/>
          </p:nvCxnSpPr>
          <p:spPr>
            <a:xfrm>
              <a:off x="3004400" y="3760049"/>
              <a:ext cx="0" cy="1258515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>
              <a:stCxn id="10" idx="2"/>
              <a:endCxn id="10" idx="6"/>
            </p:cNvCxnSpPr>
            <p:nvPr/>
          </p:nvCxnSpPr>
          <p:spPr>
            <a:xfrm>
              <a:off x="2392400" y="4389307"/>
              <a:ext cx="1224000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sellaDiTesto 12"/>
          <p:cNvSpPr txBox="1"/>
          <p:nvPr/>
        </p:nvSpPr>
        <p:spPr>
          <a:xfrm>
            <a:off x="7251700" y="2768600"/>
            <a:ext cx="16256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/>
              <a:t>C1</a:t>
            </a:r>
            <a:r>
              <a:rPr lang="it-IT" dirty="0" smtClean="0"/>
              <a:t> = P0,P8, P9</a:t>
            </a:r>
          </a:p>
          <a:p>
            <a:endParaRPr lang="it-IT" dirty="0" smtClean="0"/>
          </a:p>
          <a:p>
            <a:r>
              <a:rPr lang="it-IT" b="1" dirty="0" smtClean="0"/>
              <a:t>C2 = </a:t>
            </a:r>
            <a:r>
              <a:rPr lang="it-IT" dirty="0" smtClean="0"/>
              <a:t>P5, P3, P7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744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K-</a:t>
            </a:r>
            <a:r>
              <a:rPr lang="it-IT" b="1" dirty="0" err="1" smtClean="0"/>
              <a:t>means</a:t>
            </a:r>
            <a:r>
              <a:rPr lang="it-IT" b="1" dirty="0" smtClean="0"/>
              <a:t> </a:t>
            </a:r>
            <a:r>
              <a:rPr lang="it-IT" b="1" dirty="0" err="1" smtClean="0"/>
              <a:t>simulation</a:t>
            </a:r>
            <a:endParaRPr lang="it-IT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627" y="1411352"/>
            <a:ext cx="5405460" cy="5436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57200" y="1778000"/>
            <a:ext cx="32067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 smtClean="0"/>
              <a:t>Initial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centroids</a:t>
            </a:r>
            <a:r>
              <a:rPr lang="it-IT" sz="2000" b="1" dirty="0" smtClean="0"/>
              <a:t>:</a:t>
            </a:r>
          </a:p>
          <a:p>
            <a:r>
              <a:rPr lang="it-IT" sz="2000" dirty="0" smtClean="0"/>
              <a:t>C1 = P2 =(7,4)</a:t>
            </a:r>
          </a:p>
          <a:p>
            <a:r>
              <a:rPr lang="it-IT" sz="2000" dirty="0" smtClean="0"/>
              <a:t>C2 = P8 =(5,4)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5666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/>
          <p:cNvGrpSpPr/>
          <p:nvPr/>
        </p:nvGrpSpPr>
        <p:grpSpPr>
          <a:xfrm>
            <a:off x="2076450" y="3877707"/>
            <a:ext cx="6775450" cy="2830832"/>
            <a:chOff x="2076450" y="3852543"/>
            <a:chExt cx="677545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500" y="3852543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2082800" y="42545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P0</a:t>
              </a:r>
              <a:endParaRPr lang="it-IT" sz="1600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2092325" y="46458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P1</a:t>
              </a:r>
              <a:endParaRPr lang="it-IT" sz="1600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2076450" y="507365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P2</a:t>
              </a:r>
              <a:endParaRPr lang="it-IT" sz="1600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2085975" y="546500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P3</a:t>
              </a:r>
              <a:endParaRPr lang="it-IT" sz="160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2085975" y="58928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P4</a:t>
              </a:r>
              <a:endParaRPr lang="it-IT" sz="1600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2095500" y="62841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P5</a:t>
              </a:r>
              <a:endParaRPr lang="it-IT" sz="1600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1143000"/>
          </a:xfrm>
        </p:spPr>
        <p:txBody>
          <a:bodyPr/>
          <a:lstStyle/>
          <a:p>
            <a:r>
              <a:rPr lang="it-IT" dirty="0" err="1" smtClean="0"/>
              <a:t>Hierarchical</a:t>
            </a:r>
            <a:endParaRPr lang="it-IT" dirty="0"/>
          </a:p>
        </p:txBody>
      </p:sp>
      <p:pic>
        <p:nvPicPr>
          <p:cNvPr id="4" name="Immagine 3" descr="Screenshot 2018-10-20 17.20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831850"/>
            <a:ext cx="4746625" cy="286756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508624" y="931346"/>
            <a:ext cx="33432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Euclidean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Distance</a:t>
            </a:r>
            <a:endParaRPr lang="it-IT" sz="2400" b="1" dirty="0" smtClean="0"/>
          </a:p>
          <a:p>
            <a:endParaRPr lang="it-IT" dirty="0"/>
          </a:p>
          <a:p>
            <a:r>
              <a:rPr lang="it-IT" sz="3600" dirty="0" smtClean="0"/>
              <a:t>(</a:t>
            </a:r>
            <a:r>
              <a:rPr lang="it-IT" sz="2800" dirty="0" smtClean="0"/>
              <a:t>(x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-x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+ (y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-y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</a:t>
            </a:r>
            <a:r>
              <a:rPr lang="it-IT" sz="3600" dirty="0" smtClean="0"/>
              <a:t>)</a:t>
            </a:r>
            <a:r>
              <a:rPr lang="it-IT" sz="2800" baseline="30000" dirty="0" smtClean="0"/>
              <a:t>1/2</a:t>
            </a:r>
            <a:r>
              <a:rPr lang="it-IT" sz="2800" dirty="0" smtClean="0"/>
              <a:t> </a:t>
            </a:r>
          </a:p>
        </p:txBody>
      </p:sp>
      <p:sp>
        <p:nvSpPr>
          <p:cNvPr id="8" name="Ovale 7"/>
          <p:cNvSpPr/>
          <p:nvPr/>
        </p:nvSpPr>
        <p:spPr>
          <a:xfrm>
            <a:off x="3460750" y="4222750"/>
            <a:ext cx="587375" cy="460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2 9"/>
          <p:cNvCxnSpPr>
            <a:stCxn id="11" idx="4"/>
            <a:endCxn id="8" idx="0"/>
          </p:cNvCxnSpPr>
          <p:nvPr/>
        </p:nvCxnSpPr>
        <p:spPr>
          <a:xfrm flipH="1">
            <a:off x="3754438" y="2365375"/>
            <a:ext cx="3260724" cy="18573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5343524" y="1492250"/>
            <a:ext cx="3343276" cy="8731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6445250" y="3508375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07205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8" grpId="1" animBg="1"/>
      <p:bldP spid="11" grpId="0" animBg="1"/>
      <p:bldP spid="11" grpId="1" animBg="1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o 20"/>
          <p:cNvGrpSpPr/>
          <p:nvPr/>
        </p:nvGrpSpPr>
        <p:grpSpPr>
          <a:xfrm>
            <a:off x="267631" y="1068388"/>
            <a:ext cx="6985000" cy="2830832"/>
            <a:chOff x="-2244" y="1068388"/>
            <a:chExt cx="698500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4106" y="14763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3631" y="18677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2244" y="229552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7281" y="268688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7281" y="31146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16806" y="35060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5" name="Ovale 4"/>
          <p:cNvSpPr/>
          <p:nvPr/>
        </p:nvSpPr>
        <p:spPr>
          <a:xfrm>
            <a:off x="5207000" y="2698750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6359525" y="3127375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7191375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723" y="3921124"/>
            <a:ext cx="4088439" cy="293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0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22" name="Immagine 21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4" name="Rettangolo 3"/>
          <p:cNvSpPr/>
          <p:nvPr/>
        </p:nvSpPr>
        <p:spPr>
          <a:xfrm>
            <a:off x="6302375" y="1704975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6311900" y="2603500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6311900" y="21590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1098550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2695575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4292098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5"/>
            <a:ext cx="1093620" cy="516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51130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7588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22" name="Immagine 21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27" name="Rettangolo 26"/>
          <p:cNvSpPr/>
          <p:nvPr/>
        </p:nvSpPr>
        <p:spPr>
          <a:xfrm>
            <a:off x="6311900" y="2603500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6311900" y="21590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2695575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4292098" y="30428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952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68287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D(3,1) = 4.12 </a:t>
            </a:r>
          </a:p>
          <a:p>
            <a:endParaRPr lang="it-IT" dirty="0"/>
          </a:p>
          <a:p>
            <a:r>
              <a:rPr lang="it-IT" dirty="0" smtClean="0"/>
              <a:t>D(4,1) = 4.47 </a:t>
            </a:r>
          </a:p>
          <a:p>
            <a:endParaRPr lang="it-IT" dirty="0" smtClean="0"/>
          </a:p>
          <a:p>
            <a:r>
              <a:rPr lang="it-IT" dirty="0" smtClean="0"/>
              <a:t>D(5,1) = 3.61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89254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8925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58925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682874" y="51130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74052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476750" y="3730626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37357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22" name="Immagine 21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27" name="Rettangolo 26"/>
          <p:cNvSpPr/>
          <p:nvPr/>
        </p:nvSpPr>
        <p:spPr>
          <a:xfrm>
            <a:off x="6311900" y="2603500"/>
            <a:ext cx="682625" cy="3544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4445000" y="3037304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-6350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2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666999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D(3,2) = 2 </a:t>
            </a:r>
          </a:p>
          <a:p>
            <a:endParaRPr lang="it-IT" dirty="0"/>
          </a:p>
          <a:p>
            <a:r>
              <a:rPr lang="it-IT" dirty="0" smtClean="0"/>
              <a:t>D(4,2) = 2.24 </a:t>
            </a:r>
          </a:p>
          <a:p>
            <a:endParaRPr lang="it-IT" dirty="0" smtClean="0"/>
          </a:p>
          <a:p>
            <a:r>
              <a:rPr lang="it-IT" dirty="0" smtClean="0"/>
              <a:t>D(5,2) = 1.41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73379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73379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573379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666999" y="51130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724652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4445000" y="3750708"/>
            <a:ext cx="4635500" cy="2587624"/>
            <a:chOff x="-123934" y="1068388"/>
            <a:chExt cx="7106690" cy="2830832"/>
          </a:xfrm>
        </p:grpSpPr>
        <p:pic>
          <p:nvPicPr>
            <p:cNvPr id="21" name="Immagine 20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30" name="CasellaDiTesto 2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92568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creenshot 2018-10-20 17.50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19" y="1207096"/>
            <a:ext cx="6427131" cy="2251311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12" name="Ovale 11"/>
          <p:cNvSpPr/>
          <p:nvPr/>
        </p:nvSpPr>
        <p:spPr>
          <a:xfrm>
            <a:off x="6327775" y="2625209"/>
            <a:ext cx="587375" cy="349250"/>
          </a:xfrm>
          <a:prstGeom prst="ellipse">
            <a:avLst/>
          </a:prstGeom>
          <a:noFill/>
          <a:ln w="38100" cmpd="sng">
            <a:solidFill>
              <a:srgbClr val="E36CE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DF6CE4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048500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825" y="3949682"/>
            <a:ext cx="4067175" cy="2921600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343135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0 18.12.0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/>
          <a:stretch/>
        </p:blipFill>
        <p:spPr>
          <a:xfrm>
            <a:off x="797856" y="1225550"/>
            <a:ext cx="6022975" cy="18669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95250" y="2661821"/>
            <a:ext cx="93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(2,3,4,5)</a:t>
            </a:r>
            <a:endParaRPr lang="it-IT" sz="1600" b="1" dirty="0"/>
          </a:p>
        </p:txBody>
      </p:sp>
      <p:grpSp>
        <p:nvGrpSpPr>
          <p:cNvPr id="17" name="Gruppo 16"/>
          <p:cNvGrpSpPr/>
          <p:nvPr/>
        </p:nvGrpSpPr>
        <p:grpSpPr>
          <a:xfrm>
            <a:off x="4445000" y="3750708"/>
            <a:ext cx="4635500" cy="2587624"/>
            <a:chOff x="-123934" y="1068388"/>
            <a:chExt cx="7106690" cy="2830832"/>
          </a:xfrm>
        </p:grpSpPr>
        <p:pic>
          <p:nvPicPr>
            <p:cNvPr id="18" name="Immagine 17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33" name="CasellaDiTesto 32"/>
          <p:cNvSpPr txBox="1"/>
          <p:nvPr/>
        </p:nvSpPr>
        <p:spPr>
          <a:xfrm>
            <a:off x="-6350" y="4651375"/>
            <a:ext cx="1754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[2,3,4,5],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666999" y="4127500"/>
            <a:ext cx="16192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D(2,0) = 3 </a:t>
            </a:r>
          </a:p>
          <a:p>
            <a:endParaRPr lang="it-IT" dirty="0" smtClean="0"/>
          </a:p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35" name="Connettore 2 34"/>
          <p:cNvCxnSpPr>
            <a:stCxn id="33" idx="3"/>
          </p:cNvCxnSpPr>
          <p:nvPr/>
        </p:nvCxnSpPr>
        <p:spPr>
          <a:xfrm flipV="1">
            <a:off x="1747969" y="4365626"/>
            <a:ext cx="91903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3" idx="3"/>
          </p:cNvCxnSpPr>
          <p:nvPr/>
        </p:nvCxnSpPr>
        <p:spPr>
          <a:xfrm>
            <a:off x="1747969" y="4882208"/>
            <a:ext cx="9190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stCxn id="33" idx="3"/>
          </p:cNvCxnSpPr>
          <p:nvPr/>
        </p:nvCxnSpPr>
        <p:spPr>
          <a:xfrm>
            <a:off x="1747969" y="4882208"/>
            <a:ext cx="91903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e 37"/>
          <p:cNvSpPr/>
          <p:nvPr/>
        </p:nvSpPr>
        <p:spPr>
          <a:xfrm>
            <a:off x="2666999" y="568454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2673852" y="63754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40" name="Connettore 2 39"/>
          <p:cNvCxnSpPr>
            <a:stCxn id="33" idx="3"/>
          </p:cNvCxnSpPr>
          <p:nvPr/>
        </p:nvCxnSpPr>
        <p:spPr>
          <a:xfrm>
            <a:off x="1747969" y="4882208"/>
            <a:ext cx="925883" cy="9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ttangolo 40"/>
          <p:cNvSpPr/>
          <p:nvPr/>
        </p:nvSpPr>
        <p:spPr>
          <a:xfrm>
            <a:off x="939800" y="2671346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Rettangolo 41"/>
          <p:cNvSpPr/>
          <p:nvPr/>
        </p:nvSpPr>
        <p:spPr>
          <a:xfrm>
            <a:off x="2857500" y="2687737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ettangolo 42"/>
          <p:cNvSpPr/>
          <p:nvPr/>
        </p:nvSpPr>
        <p:spPr>
          <a:xfrm>
            <a:off x="5588000" y="1755775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ttangolo 43"/>
          <p:cNvSpPr/>
          <p:nvPr/>
        </p:nvSpPr>
        <p:spPr>
          <a:xfrm>
            <a:off x="5699125" y="2195929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93CDD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0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8" grpId="0" animBg="1"/>
      <p:bldP spid="39" grpId="0"/>
      <p:bldP spid="41" grpId="0" animBg="1"/>
      <p:bldP spid="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0 18.12.0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/>
          <a:stretch/>
        </p:blipFill>
        <p:spPr>
          <a:xfrm>
            <a:off x="797856" y="1225550"/>
            <a:ext cx="6022975" cy="18669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95250" y="2661821"/>
            <a:ext cx="93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(2,3,4,5)</a:t>
            </a:r>
            <a:endParaRPr lang="it-IT" sz="1600" b="1" dirty="0"/>
          </a:p>
        </p:txBody>
      </p:sp>
      <p:grpSp>
        <p:nvGrpSpPr>
          <p:cNvPr id="17" name="Gruppo 16"/>
          <p:cNvGrpSpPr/>
          <p:nvPr/>
        </p:nvGrpSpPr>
        <p:grpSpPr>
          <a:xfrm>
            <a:off x="4445000" y="3750708"/>
            <a:ext cx="4635500" cy="2587624"/>
            <a:chOff x="-123934" y="1068388"/>
            <a:chExt cx="7106690" cy="2830832"/>
          </a:xfrm>
        </p:grpSpPr>
        <p:pic>
          <p:nvPicPr>
            <p:cNvPr id="18" name="Immagine 17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33" name="CasellaDiTesto 32"/>
          <p:cNvSpPr txBox="1"/>
          <p:nvPr/>
        </p:nvSpPr>
        <p:spPr>
          <a:xfrm>
            <a:off x="-6350" y="4651375"/>
            <a:ext cx="1754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[2,3,4,5], 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666999" y="4127500"/>
            <a:ext cx="16192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D(2,1) = 2.24 </a:t>
            </a:r>
          </a:p>
          <a:p>
            <a:endParaRPr lang="it-IT" dirty="0" smtClean="0"/>
          </a:p>
          <a:p>
            <a:r>
              <a:rPr lang="it-IT" dirty="0" smtClean="0"/>
              <a:t>D(3,1) = 4.12 </a:t>
            </a:r>
          </a:p>
          <a:p>
            <a:endParaRPr lang="it-IT" dirty="0"/>
          </a:p>
          <a:p>
            <a:r>
              <a:rPr lang="it-IT" dirty="0" smtClean="0"/>
              <a:t>D(4,1) = 4.47 </a:t>
            </a:r>
          </a:p>
          <a:p>
            <a:endParaRPr lang="it-IT" dirty="0" smtClean="0"/>
          </a:p>
          <a:p>
            <a:r>
              <a:rPr lang="it-IT" dirty="0" smtClean="0"/>
              <a:t>D(5,1) = 3.61</a:t>
            </a:r>
          </a:p>
          <a:p>
            <a:endParaRPr lang="it-IT" dirty="0"/>
          </a:p>
        </p:txBody>
      </p:sp>
      <p:cxnSp>
        <p:nvCxnSpPr>
          <p:cNvPr id="35" name="Connettore 2 34"/>
          <p:cNvCxnSpPr>
            <a:stCxn id="33" idx="3"/>
          </p:cNvCxnSpPr>
          <p:nvPr/>
        </p:nvCxnSpPr>
        <p:spPr>
          <a:xfrm flipV="1">
            <a:off x="1747969" y="4365626"/>
            <a:ext cx="91903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3" idx="3"/>
          </p:cNvCxnSpPr>
          <p:nvPr/>
        </p:nvCxnSpPr>
        <p:spPr>
          <a:xfrm>
            <a:off x="1747969" y="4882208"/>
            <a:ext cx="9190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stCxn id="33" idx="3"/>
          </p:cNvCxnSpPr>
          <p:nvPr/>
        </p:nvCxnSpPr>
        <p:spPr>
          <a:xfrm>
            <a:off x="1747969" y="4882208"/>
            <a:ext cx="91903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e 37"/>
          <p:cNvSpPr/>
          <p:nvPr/>
        </p:nvSpPr>
        <p:spPr>
          <a:xfrm>
            <a:off x="2666999" y="404323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2673852" y="63754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Min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40" name="Connettore 2 39"/>
          <p:cNvCxnSpPr>
            <a:stCxn id="33" idx="3"/>
          </p:cNvCxnSpPr>
          <p:nvPr/>
        </p:nvCxnSpPr>
        <p:spPr>
          <a:xfrm>
            <a:off x="1747969" y="4882208"/>
            <a:ext cx="925883" cy="9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ttangolo 40"/>
          <p:cNvSpPr/>
          <p:nvPr/>
        </p:nvSpPr>
        <p:spPr>
          <a:xfrm>
            <a:off x="2825093" y="2691567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ttangolo 43"/>
          <p:cNvSpPr/>
          <p:nvPr/>
        </p:nvSpPr>
        <p:spPr>
          <a:xfrm>
            <a:off x="5699125" y="2195929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93CDD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221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8" grpId="0" animBg="1"/>
      <p:bldP spid="39" grpId="0"/>
      <p:bldP spid="41" grpId="0" animBg="1"/>
      <p:bldP spid="4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0 18.12.0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/>
          <a:stretch/>
        </p:blipFill>
        <p:spPr>
          <a:xfrm>
            <a:off x="797856" y="1225550"/>
            <a:ext cx="6022975" cy="18669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0856" y="778431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12" name="Ovale 11"/>
          <p:cNvSpPr/>
          <p:nvPr/>
        </p:nvSpPr>
        <p:spPr>
          <a:xfrm>
            <a:off x="5708650" y="1752600"/>
            <a:ext cx="587375" cy="349250"/>
          </a:xfrm>
          <a:prstGeom prst="ellipse">
            <a:avLst/>
          </a:prstGeom>
          <a:noFill/>
          <a:ln w="38100" cmpd="sng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DF6CE4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048500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-95250" y="2661821"/>
            <a:ext cx="93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(2,3,4,5)</a:t>
            </a:r>
            <a:endParaRPr lang="it-IT" sz="1600" b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147" y="3846929"/>
            <a:ext cx="4037030" cy="2899946"/>
          </a:xfrm>
          <a:prstGeom prst="rect">
            <a:avLst/>
          </a:prstGeom>
        </p:spPr>
      </p:pic>
      <p:sp>
        <p:nvSpPr>
          <p:cNvPr id="16" name="Ovale 15"/>
          <p:cNvSpPr/>
          <p:nvPr/>
        </p:nvSpPr>
        <p:spPr>
          <a:xfrm>
            <a:off x="5692775" y="2212975"/>
            <a:ext cx="587375" cy="349250"/>
          </a:xfrm>
          <a:prstGeom prst="ellipse">
            <a:avLst/>
          </a:prstGeom>
          <a:noFill/>
          <a:ln w="38100" cmpd="sng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DF6C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3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/>
          <p:cNvGrpSpPr/>
          <p:nvPr/>
        </p:nvGrpSpPr>
        <p:grpSpPr>
          <a:xfrm>
            <a:off x="2076450" y="3877707"/>
            <a:ext cx="6775450" cy="2830832"/>
            <a:chOff x="2076450" y="3852543"/>
            <a:chExt cx="677545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500" y="3852543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2082800" y="42545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P0</a:t>
              </a:r>
              <a:endParaRPr lang="it-IT" sz="1600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2092325" y="46458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P1</a:t>
              </a:r>
              <a:endParaRPr lang="it-IT" sz="1600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2076450" y="507365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P2</a:t>
              </a:r>
              <a:endParaRPr lang="it-IT" sz="1600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2085975" y="546500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P3</a:t>
              </a:r>
              <a:endParaRPr lang="it-IT" sz="160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2085975" y="5892800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P4</a:t>
              </a:r>
              <a:endParaRPr lang="it-IT" sz="1600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2095500" y="6284158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/>
                <a:t>P5</a:t>
              </a:r>
              <a:endParaRPr lang="it-IT" sz="1600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1143000"/>
          </a:xfrm>
        </p:spPr>
        <p:txBody>
          <a:bodyPr/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 – Complete Link</a:t>
            </a:r>
            <a:endParaRPr lang="it-IT" dirty="0"/>
          </a:p>
        </p:txBody>
      </p:sp>
      <p:pic>
        <p:nvPicPr>
          <p:cNvPr id="4" name="Immagine 3" descr="Screenshot 2018-10-20 17.20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831850"/>
            <a:ext cx="4746625" cy="286756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508624" y="931346"/>
            <a:ext cx="33432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Euclidean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Distance</a:t>
            </a:r>
            <a:endParaRPr lang="it-IT" sz="2400" b="1" dirty="0" smtClean="0"/>
          </a:p>
          <a:p>
            <a:endParaRPr lang="it-IT" dirty="0"/>
          </a:p>
          <a:p>
            <a:r>
              <a:rPr lang="it-IT" sz="3600" dirty="0" smtClean="0"/>
              <a:t>(</a:t>
            </a:r>
            <a:r>
              <a:rPr lang="it-IT" sz="2800" dirty="0" smtClean="0"/>
              <a:t>(x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-x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+ (y</a:t>
            </a:r>
            <a:r>
              <a:rPr lang="it-IT" sz="2800" baseline="-25000" dirty="0" smtClean="0"/>
              <a:t>0</a:t>
            </a:r>
            <a:r>
              <a:rPr lang="it-IT" sz="2800" dirty="0" smtClean="0"/>
              <a:t>-y</a:t>
            </a:r>
            <a:r>
              <a:rPr lang="it-IT" sz="2800" baseline="-25000" dirty="0" smtClean="0"/>
              <a:t>1</a:t>
            </a:r>
            <a:r>
              <a:rPr lang="it-IT" sz="2800" dirty="0" smtClean="0"/>
              <a:t>)</a:t>
            </a:r>
            <a:r>
              <a:rPr lang="it-IT" sz="2800" baseline="30000" dirty="0" smtClean="0"/>
              <a:t>2</a:t>
            </a:r>
            <a:r>
              <a:rPr lang="it-IT" sz="2800" dirty="0" smtClean="0"/>
              <a:t> </a:t>
            </a:r>
            <a:r>
              <a:rPr lang="it-IT" sz="3600" dirty="0" smtClean="0"/>
              <a:t>)</a:t>
            </a:r>
            <a:r>
              <a:rPr lang="it-IT" sz="2800" baseline="30000" dirty="0" smtClean="0"/>
              <a:t>1/2</a:t>
            </a:r>
            <a:r>
              <a:rPr lang="it-IT" sz="2800" dirty="0" smtClean="0"/>
              <a:t> 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6445250" y="3508375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528607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42875" y="1857375"/>
            <a:ext cx="3619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endParaRPr lang="it-IT" dirty="0" smtClean="0"/>
          </a:p>
          <a:p>
            <a:r>
              <a:rPr lang="it-IT" dirty="0" smtClean="0"/>
              <a:t>P0,P7,P9,P8,P5,P4,P1,P6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P2,P3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(0+1+2+4+4+5+6+6)/8 = 3.5</a:t>
            </a:r>
          </a:p>
          <a:p>
            <a:r>
              <a:rPr lang="it-IT" dirty="0" smtClean="0"/>
              <a:t>Y1 = (2+3+4+5+5+7+8+9)/8 = 5.38</a:t>
            </a:r>
          </a:p>
          <a:p>
            <a:endParaRPr lang="it-IT" dirty="0" smtClean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(7+8)/2 = 7.5</a:t>
            </a:r>
          </a:p>
          <a:p>
            <a:r>
              <a:rPr lang="it-IT" dirty="0" smtClean="0"/>
              <a:t>Y2 = (4+4)/2 = 4</a:t>
            </a:r>
          </a:p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4" y="1433270"/>
            <a:ext cx="5381625" cy="541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87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o 20"/>
          <p:cNvGrpSpPr/>
          <p:nvPr/>
        </p:nvGrpSpPr>
        <p:grpSpPr>
          <a:xfrm>
            <a:off x="267631" y="1068388"/>
            <a:ext cx="6985000" cy="2830832"/>
            <a:chOff x="-2244" y="1068388"/>
            <a:chExt cx="6985000" cy="2830832"/>
          </a:xfrm>
        </p:grpSpPr>
        <p:pic>
          <p:nvPicPr>
            <p:cNvPr id="6" name="Immagine 5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4106" y="14763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3631" y="18677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2244" y="229552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7281" y="268688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7281" y="3114675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16806" y="3506033"/>
              <a:ext cx="424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5" name="Ovale 4"/>
          <p:cNvSpPr/>
          <p:nvPr/>
        </p:nvSpPr>
        <p:spPr>
          <a:xfrm>
            <a:off x="5207000" y="2698750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6359525" y="3127375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7191375" y="26569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4723" y="3921124"/>
            <a:ext cx="4088439" cy="293687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96231" y="4938067"/>
            <a:ext cx="4069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First </a:t>
            </a:r>
            <a:r>
              <a:rPr lang="it-IT" sz="2400" dirty="0" err="1" smtClean="0"/>
              <a:t>Step</a:t>
            </a:r>
            <a:r>
              <a:rPr lang="it-IT" sz="2400" dirty="0" smtClean="0"/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equal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smtClean="0"/>
              <a:t>to SINGLE LINK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12444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Screenshot 2018-10-21 20.38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104900"/>
            <a:ext cx="6410325" cy="217219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01625" y="15398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19939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4384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73025" y="28650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4" name="Rettangolo 3"/>
          <p:cNvSpPr/>
          <p:nvPr/>
        </p:nvSpPr>
        <p:spPr>
          <a:xfrm>
            <a:off x="6137275" y="1590675"/>
            <a:ext cx="682625" cy="354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6213475" y="242628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6159500" y="20066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1001879" y="2884562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2644775" y="28777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4179613" y="2884562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5"/>
            <a:ext cx="1093620" cy="516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000923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5702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 animBg="1"/>
      <p:bldP spid="32" grpId="0"/>
      <p:bldP spid="33" grpId="0"/>
      <p:bldP spid="37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D(3,1) = 4.12 </a:t>
            </a:r>
          </a:p>
          <a:p>
            <a:endParaRPr lang="it-IT" dirty="0"/>
          </a:p>
          <a:p>
            <a:r>
              <a:rPr lang="it-IT" dirty="0" smtClean="0"/>
              <a:t>D(4,1) = 4.47 </a:t>
            </a:r>
          </a:p>
          <a:p>
            <a:endParaRPr lang="it-IT" dirty="0" smtClean="0"/>
          </a:p>
          <a:p>
            <a:r>
              <a:rPr lang="it-IT" dirty="0" smtClean="0"/>
              <a:t>D(5,1) = 3.61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40024" y="4541116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pic>
        <p:nvPicPr>
          <p:cNvPr id="50" name="Immagine 49" descr="Screenshot 2018-10-21 20.38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104900"/>
            <a:ext cx="6410325" cy="2172191"/>
          </a:xfrm>
          <a:prstGeom prst="rect">
            <a:avLst/>
          </a:prstGeom>
        </p:spPr>
      </p:pic>
      <p:sp>
        <p:nvSpPr>
          <p:cNvPr id="51" name="CasellaDiTesto 50"/>
          <p:cNvSpPr txBox="1"/>
          <p:nvPr/>
        </p:nvSpPr>
        <p:spPr>
          <a:xfrm>
            <a:off x="301625" y="15398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295275" y="19939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295275" y="24384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-73025" y="28650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56" name="Rettangolo 55"/>
          <p:cNvSpPr/>
          <p:nvPr/>
        </p:nvSpPr>
        <p:spPr>
          <a:xfrm>
            <a:off x="6213475" y="242628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Rettangolo 56"/>
          <p:cNvSpPr/>
          <p:nvPr/>
        </p:nvSpPr>
        <p:spPr>
          <a:xfrm>
            <a:off x="6159500" y="20066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Rettangolo 57"/>
          <p:cNvSpPr/>
          <p:nvPr/>
        </p:nvSpPr>
        <p:spPr>
          <a:xfrm>
            <a:off x="2501243" y="2877721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59"/>
          <p:cNvSpPr/>
          <p:nvPr/>
        </p:nvSpPr>
        <p:spPr>
          <a:xfrm>
            <a:off x="4179613" y="2884562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76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  <p:bldP spid="57" grpId="0" animBg="1"/>
      <p:bldP spid="5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57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[3,4,5], 2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D(3,2) = 2 </a:t>
            </a:r>
          </a:p>
          <a:p>
            <a:endParaRPr lang="it-IT" dirty="0"/>
          </a:p>
          <a:p>
            <a:r>
              <a:rPr lang="it-IT" dirty="0" smtClean="0"/>
              <a:t>D(4,2) = 2.24 </a:t>
            </a:r>
          </a:p>
          <a:p>
            <a:endParaRPr lang="it-IT" dirty="0" smtClean="0"/>
          </a:p>
          <a:p>
            <a:r>
              <a:rPr lang="it-IT" dirty="0" smtClean="0"/>
              <a:t>D(5,2) = 1.41</a:t>
            </a:r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684504" y="4365626"/>
            <a:ext cx="1093620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684504" y="4882208"/>
            <a:ext cx="1093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stCxn id="32" idx="3"/>
          </p:cNvCxnSpPr>
          <p:nvPr/>
        </p:nvCxnSpPr>
        <p:spPr>
          <a:xfrm>
            <a:off x="1684504" y="4882208"/>
            <a:ext cx="1093620" cy="531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40024" y="4541116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835777" y="5969000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4508500" y="3619501"/>
            <a:ext cx="4635500" cy="2587624"/>
            <a:chOff x="-123934" y="1068388"/>
            <a:chExt cx="7106690" cy="2830832"/>
          </a:xfrm>
        </p:grpSpPr>
        <p:pic>
          <p:nvPicPr>
            <p:cNvPr id="39" name="Immagine 38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40" name="CasellaDiTesto 39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pic>
        <p:nvPicPr>
          <p:cNvPr id="52" name="Immagine 51" descr="Screenshot 2018-10-21 20.38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104900"/>
            <a:ext cx="6410325" cy="2172191"/>
          </a:xfrm>
          <a:prstGeom prst="rect">
            <a:avLst/>
          </a:prstGeom>
        </p:spPr>
      </p:pic>
      <p:sp>
        <p:nvSpPr>
          <p:cNvPr id="53" name="CasellaDiTesto 52"/>
          <p:cNvSpPr txBox="1"/>
          <p:nvPr/>
        </p:nvSpPr>
        <p:spPr>
          <a:xfrm>
            <a:off x="301625" y="15398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295275" y="19939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295275" y="24384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-73025" y="28650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58" name="Rettangolo 57"/>
          <p:cNvSpPr/>
          <p:nvPr/>
        </p:nvSpPr>
        <p:spPr>
          <a:xfrm>
            <a:off x="6213475" y="242628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Rettangolo 58"/>
          <p:cNvSpPr/>
          <p:nvPr/>
        </p:nvSpPr>
        <p:spPr>
          <a:xfrm>
            <a:off x="6159500" y="2006600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59"/>
          <p:cNvSpPr/>
          <p:nvPr/>
        </p:nvSpPr>
        <p:spPr>
          <a:xfrm>
            <a:off x="4179887" y="2874546"/>
            <a:ext cx="682625" cy="3544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62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  <p:bldP spid="59" grpId="0" animBg="1"/>
      <p:bldP spid="6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magine 53" descr="Screenshot 2018-10-21 20.38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1272684"/>
            <a:ext cx="6410325" cy="217219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48606" y="699056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01625" y="1704975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5275" y="21590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1</a:t>
            </a:r>
            <a:endParaRPr lang="it-IT" sz="16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95275" y="26035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2</a:t>
            </a:r>
            <a:endParaRPr lang="it-IT" sz="16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-47625" y="3042821"/>
            <a:ext cx="734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(3,4,5)</a:t>
            </a:r>
            <a:endParaRPr lang="it-IT" sz="1600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7086600" y="259345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Minimum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436" y="3547307"/>
            <a:ext cx="4449717" cy="3196393"/>
          </a:xfrm>
          <a:prstGeom prst="rect">
            <a:avLst/>
          </a:prstGeom>
        </p:spPr>
      </p:pic>
      <p:sp>
        <p:nvSpPr>
          <p:cNvPr id="5" name="Ovale 4"/>
          <p:cNvSpPr/>
          <p:nvPr/>
        </p:nvSpPr>
        <p:spPr>
          <a:xfrm>
            <a:off x="4293321" y="2167036"/>
            <a:ext cx="660732" cy="330518"/>
          </a:xfrm>
          <a:prstGeom prst="ellipse">
            <a:avLst/>
          </a:prstGeom>
          <a:noFill/>
          <a:ln w="28575" cmpd="sng"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Ovale 52"/>
          <p:cNvSpPr/>
          <p:nvPr/>
        </p:nvSpPr>
        <p:spPr>
          <a:xfrm>
            <a:off x="6222834" y="2611536"/>
            <a:ext cx="660732" cy="330518"/>
          </a:xfrm>
          <a:prstGeom prst="ellipse">
            <a:avLst/>
          </a:prstGeom>
          <a:noFill/>
          <a:ln w="28575" cmpd="sng">
            <a:solidFill>
              <a:srgbClr val="4A45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325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9850" y="4587875"/>
            <a:ext cx="1928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[1,2,3,4,5],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781299" y="3886200"/>
            <a:ext cx="161925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D(1,0) = 4.47</a:t>
            </a:r>
          </a:p>
          <a:p>
            <a:endParaRPr lang="it-IT" dirty="0" smtClean="0"/>
          </a:p>
          <a:p>
            <a:r>
              <a:rPr lang="it-IT" dirty="0" smtClean="0"/>
              <a:t>D(2,0) = 3 </a:t>
            </a:r>
          </a:p>
          <a:p>
            <a:endParaRPr lang="it-IT" dirty="0" smtClean="0"/>
          </a:p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8" name="Connettore 2 7"/>
          <p:cNvCxnSpPr>
            <a:stCxn id="6" idx="3"/>
          </p:cNvCxnSpPr>
          <p:nvPr/>
        </p:nvCxnSpPr>
        <p:spPr>
          <a:xfrm flipV="1">
            <a:off x="1998758" y="4124326"/>
            <a:ext cx="744441" cy="694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>
            <a:stCxn id="6" idx="3"/>
          </p:cNvCxnSpPr>
          <p:nvPr/>
        </p:nvCxnSpPr>
        <p:spPr>
          <a:xfrm flipV="1">
            <a:off x="1998758" y="4646478"/>
            <a:ext cx="903694" cy="172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2743199" y="380193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035552" y="6144025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>
            <a:off x="1991905" y="4851898"/>
            <a:ext cx="789394" cy="8528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uppo 13"/>
          <p:cNvGrpSpPr/>
          <p:nvPr/>
        </p:nvGrpSpPr>
        <p:grpSpPr>
          <a:xfrm>
            <a:off x="4445000" y="4004708"/>
            <a:ext cx="4635500" cy="2587624"/>
            <a:chOff x="-123934" y="1068388"/>
            <a:chExt cx="7106690" cy="2830832"/>
          </a:xfrm>
        </p:grpSpPr>
        <p:pic>
          <p:nvPicPr>
            <p:cNvPr id="15" name="Immagine 14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cxnSp>
        <p:nvCxnSpPr>
          <p:cNvPr id="24" name="Connettore 2 23"/>
          <p:cNvCxnSpPr>
            <a:stCxn id="6" idx="3"/>
          </p:cNvCxnSpPr>
          <p:nvPr/>
        </p:nvCxnSpPr>
        <p:spPr>
          <a:xfrm>
            <a:off x="1998758" y="4818708"/>
            <a:ext cx="903694" cy="3882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788580" y="1278494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cxnSp>
        <p:nvCxnSpPr>
          <p:cNvPr id="32" name="Connettore 2 31"/>
          <p:cNvCxnSpPr>
            <a:stCxn id="6" idx="3"/>
          </p:cNvCxnSpPr>
          <p:nvPr/>
        </p:nvCxnSpPr>
        <p:spPr>
          <a:xfrm>
            <a:off x="1998758" y="4818708"/>
            <a:ext cx="782541" cy="1419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Immagine 35" descr="Screenshot 2018-10-21 20.38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82" y="1647826"/>
            <a:ext cx="5067300" cy="1422400"/>
          </a:xfrm>
          <a:prstGeom prst="rect">
            <a:avLst/>
          </a:prstGeom>
        </p:spPr>
      </p:pic>
      <p:sp>
        <p:nvSpPr>
          <p:cNvPr id="37" name="CasellaDiTesto 36"/>
          <p:cNvSpPr txBox="1"/>
          <p:nvPr/>
        </p:nvSpPr>
        <p:spPr>
          <a:xfrm>
            <a:off x="498475" y="21971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-114300" y="2636421"/>
            <a:ext cx="1093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(1,2,3,4,5)</a:t>
            </a:r>
            <a:endParaRPr lang="it-IT" sz="1600" b="1" dirty="0"/>
          </a:p>
        </p:txBody>
      </p:sp>
      <p:sp>
        <p:nvSpPr>
          <p:cNvPr id="39" name="Rettangolo 38"/>
          <p:cNvSpPr/>
          <p:nvPr/>
        </p:nvSpPr>
        <p:spPr>
          <a:xfrm flipV="1">
            <a:off x="1118780" y="2649121"/>
            <a:ext cx="682625" cy="4023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/>
          <p:cNvSpPr/>
          <p:nvPr/>
        </p:nvSpPr>
        <p:spPr>
          <a:xfrm>
            <a:off x="4905375" y="2181225"/>
            <a:ext cx="682625" cy="354429"/>
          </a:xfrm>
          <a:prstGeom prst="rect">
            <a:avLst/>
          </a:prstGeom>
          <a:solidFill>
            <a:srgbClr val="F2F2F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4274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 animBg="1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Complete-LINK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9850" y="4587875"/>
            <a:ext cx="1928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[1,2,3,4,5],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781299" y="3886200"/>
            <a:ext cx="161925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D(1,0) = 4.47</a:t>
            </a:r>
          </a:p>
          <a:p>
            <a:endParaRPr lang="it-IT" dirty="0" smtClean="0"/>
          </a:p>
          <a:p>
            <a:r>
              <a:rPr lang="it-IT" dirty="0" smtClean="0"/>
              <a:t>D(2,0) = 3 </a:t>
            </a:r>
          </a:p>
          <a:p>
            <a:endParaRPr lang="it-IT" dirty="0" smtClean="0"/>
          </a:p>
          <a:p>
            <a:r>
              <a:rPr lang="it-IT" dirty="0" smtClean="0"/>
              <a:t>D(3,0) = 3.61 </a:t>
            </a:r>
          </a:p>
          <a:p>
            <a:endParaRPr lang="it-IT" dirty="0"/>
          </a:p>
          <a:p>
            <a:r>
              <a:rPr lang="it-IT" dirty="0" smtClean="0"/>
              <a:t>D(4,0) = 2.83 </a:t>
            </a:r>
          </a:p>
          <a:p>
            <a:endParaRPr lang="it-IT" dirty="0" smtClean="0"/>
          </a:p>
          <a:p>
            <a:r>
              <a:rPr lang="it-IT" dirty="0" smtClean="0"/>
              <a:t>D(5,0) = 2.24</a:t>
            </a:r>
          </a:p>
          <a:p>
            <a:endParaRPr lang="it-IT" dirty="0"/>
          </a:p>
        </p:txBody>
      </p:sp>
      <p:cxnSp>
        <p:nvCxnSpPr>
          <p:cNvPr id="8" name="Connettore 2 7"/>
          <p:cNvCxnSpPr>
            <a:stCxn id="6" idx="3"/>
          </p:cNvCxnSpPr>
          <p:nvPr/>
        </p:nvCxnSpPr>
        <p:spPr>
          <a:xfrm flipV="1">
            <a:off x="1998758" y="4124326"/>
            <a:ext cx="744441" cy="694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>
            <a:stCxn id="6" idx="3"/>
          </p:cNvCxnSpPr>
          <p:nvPr/>
        </p:nvCxnSpPr>
        <p:spPr>
          <a:xfrm flipV="1">
            <a:off x="1998758" y="4646478"/>
            <a:ext cx="903694" cy="172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e 10"/>
          <p:cNvSpPr/>
          <p:nvPr/>
        </p:nvSpPr>
        <p:spPr>
          <a:xfrm>
            <a:off x="2743199" y="380193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035552" y="6144025"/>
            <a:ext cx="149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Distance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4445000" y="4068208"/>
            <a:ext cx="4635500" cy="2587624"/>
            <a:chOff x="-123934" y="1068388"/>
            <a:chExt cx="7106690" cy="2830832"/>
          </a:xfrm>
        </p:grpSpPr>
        <p:pic>
          <p:nvPicPr>
            <p:cNvPr id="15" name="Immagine 14" descr="Screenshot 2018-10-20 17.27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356" y="1068388"/>
              <a:ext cx="6756400" cy="2830832"/>
            </a:xfrm>
            <a:prstGeom prst="rect">
              <a:avLst/>
            </a:prstGeom>
          </p:spPr>
        </p:pic>
        <p:sp>
          <p:nvSpPr>
            <p:cNvPr id="16" name="CasellaDiTesto 15"/>
            <p:cNvSpPr txBox="1"/>
            <p:nvPr/>
          </p:nvSpPr>
          <p:spPr>
            <a:xfrm>
              <a:off x="-117584" y="14763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0</a:t>
              </a:r>
              <a:endParaRPr lang="it-IT" sz="1600" b="1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-108059" y="18677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1</a:t>
              </a:r>
              <a:endParaRPr lang="it-IT" sz="1600" b="1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-123934" y="229552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2</a:t>
              </a:r>
              <a:endParaRPr lang="it-IT" sz="1600" b="1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-114409" y="268688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3</a:t>
              </a:r>
              <a:endParaRPr lang="it-IT" sz="1600" b="1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-114409" y="3114675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4</a:t>
              </a:r>
              <a:endParaRPr lang="it-IT" sz="1600" b="1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-104884" y="3506033"/>
              <a:ext cx="42451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/>
                <a:t>5</a:t>
              </a:r>
              <a:endParaRPr lang="it-IT" sz="1600" b="1" dirty="0"/>
            </a:p>
          </p:txBody>
        </p:sp>
      </p:grpSp>
      <p:cxnSp>
        <p:nvCxnSpPr>
          <p:cNvPr id="24" name="Connettore 2 23"/>
          <p:cNvCxnSpPr>
            <a:stCxn id="6" idx="3"/>
          </p:cNvCxnSpPr>
          <p:nvPr/>
        </p:nvCxnSpPr>
        <p:spPr>
          <a:xfrm>
            <a:off x="1998758" y="4818708"/>
            <a:ext cx="903694" cy="3882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6" idx="3"/>
          </p:cNvCxnSpPr>
          <p:nvPr/>
        </p:nvCxnSpPr>
        <p:spPr>
          <a:xfrm>
            <a:off x="1998758" y="4818708"/>
            <a:ext cx="782541" cy="1419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>
            <a:off x="1991905" y="4851898"/>
            <a:ext cx="751294" cy="9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530" y="1174752"/>
            <a:ext cx="2923170" cy="2178048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737780" y="1278494"/>
            <a:ext cx="240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  <p:pic>
        <p:nvPicPr>
          <p:cNvPr id="33" name="Immagine 32" descr="Screenshot 2018-10-21 20.38.3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2" y="1647826"/>
            <a:ext cx="5067300" cy="1422400"/>
          </a:xfrm>
          <a:prstGeom prst="rect">
            <a:avLst/>
          </a:prstGeom>
        </p:spPr>
      </p:pic>
      <p:sp>
        <p:nvSpPr>
          <p:cNvPr id="34" name="CasellaDiTesto 33"/>
          <p:cNvSpPr txBox="1"/>
          <p:nvPr/>
        </p:nvSpPr>
        <p:spPr>
          <a:xfrm>
            <a:off x="485775" y="2197100"/>
            <a:ext cx="38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0</a:t>
            </a:r>
            <a:endParaRPr lang="it-IT" sz="1600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-127000" y="2636421"/>
            <a:ext cx="1093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b="1" dirty="0" smtClean="0"/>
              <a:t>(1,2,3,4,5)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292690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 Clustering</a:t>
            </a:r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415697"/>
              </p:ext>
            </p:extLst>
          </p:nvPr>
        </p:nvGraphicFramePr>
        <p:xfrm>
          <a:off x="457200" y="1602579"/>
          <a:ext cx="2660649" cy="1839120"/>
        </p:xfrm>
        <a:graphic>
          <a:graphicData uri="http://schemas.openxmlformats.org/drawingml/2006/table">
            <a:tbl>
              <a:tblPr/>
              <a:tblGrid>
                <a:gridCol w="886883"/>
                <a:gridCol w="886883"/>
                <a:gridCol w="886883"/>
              </a:tblGrid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9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240369"/>
              </p:ext>
            </p:extLst>
          </p:nvPr>
        </p:nvGraphicFramePr>
        <p:xfrm>
          <a:off x="1905000" y="3759199"/>
          <a:ext cx="6089650" cy="2553566"/>
        </p:xfrm>
        <a:graphic>
          <a:graphicData uri="http://schemas.openxmlformats.org/drawingml/2006/table">
            <a:tbl>
              <a:tblPr/>
              <a:tblGrid>
                <a:gridCol w="465106"/>
                <a:gridCol w="703068"/>
                <a:gridCol w="703068"/>
                <a:gridCol w="703068"/>
                <a:gridCol w="703068"/>
                <a:gridCol w="703068"/>
                <a:gridCol w="703068"/>
                <a:gridCol w="703068"/>
                <a:gridCol w="703068"/>
              </a:tblGrid>
              <a:tr h="15518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7,07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9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8,49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1,41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9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7,21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1,41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9,22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2,24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2,24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5,39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4,12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2,24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4,47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7,07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4,47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5,1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3,16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2,24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46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7,28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3,61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4,12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2,24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332228" y="329513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Distance</a:t>
            </a:r>
            <a:r>
              <a:rPr lang="it-IT" b="1" dirty="0" smtClean="0"/>
              <a:t> Matrix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702685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Transform</a:t>
            </a:r>
            <a:r>
              <a:rPr lang="it-IT" dirty="0"/>
              <a:t> </a:t>
            </a:r>
            <a:r>
              <a:rPr lang="it-IT" dirty="0" err="1"/>
              <a:t>Distance</a:t>
            </a:r>
            <a:r>
              <a:rPr lang="it-IT" dirty="0"/>
              <a:t> in </a:t>
            </a:r>
            <a:r>
              <a:rPr lang="it-IT" dirty="0" err="1"/>
              <a:t>Similarity</a:t>
            </a:r>
            <a:r>
              <a:rPr lang="it-IT" dirty="0"/>
              <a:t> Matrix</a:t>
            </a:r>
            <a:br>
              <a:rPr lang="it-IT" dirty="0"/>
            </a:br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959077"/>
              </p:ext>
            </p:extLst>
          </p:nvPr>
        </p:nvGraphicFramePr>
        <p:xfrm>
          <a:off x="590550" y="2406491"/>
          <a:ext cx="5727700" cy="3167380"/>
        </p:xfrm>
        <a:graphic>
          <a:graphicData uri="http://schemas.openxmlformats.org/drawingml/2006/table">
            <a:tbl>
              <a:tblPr/>
              <a:tblGrid>
                <a:gridCol w="825500"/>
                <a:gridCol w="609600"/>
                <a:gridCol w="685800"/>
                <a:gridCol w="635000"/>
                <a:gridCol w="533400"/>
                <a:gridCol w="584200"/>
                <a:gridCol w="609600"/>
                <a:gridCol w="609600"/>
                <a:gridCol w="6350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90550" y="1602304"/>
            <a:ext cx="2661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Similarity</a:t>
            </a:r>
            <a:r>
              <a:rPr lang="it-IT" b="1" dirty="0" smtClean="0"/>
              <a:t> = 1- (D /</a:t>
            </a:r>
            <a:r>
              <a:rPr lang="it-IT" b="1" dirty="0" err="1" smtClean="0"/>
              <a:t>D_max</a:t>
            </a:r>
            <a:r>
              <a:rPr lang="it-IT" b="1" dirty="0" smtClean="0"/>
              <a:t>)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067073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el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85644"/>
              </p:ext>
            </p:extLst>
          </p:nvPr>
        </p:nvGraphicFramePr>
        <p:xfrm>
          <a:off x="336550" y="861354"/>
          <a:ext cx="5289553" cy="3034370"/>
        </p:xfrm>
        <a:graphic>
          <a:graphicData uri="http://schemas.openxmlformats.org/drawingml/2006/table">
            <a:tbl>
              <a:tblPr/>
              <a:tblGrid>
                <a:gridCol w="762352"/>
                <a:gridCol w="562968"/>
                <a:gridCol w="633339"/>
                <a:gridCol w="586425"/>
                <a:gridCol w="492597"/>
                <a:gridCol w="539511"/>
                <a:gridCol w="562968"/>
                <a:gridCol w="562968"/>
                <a:gridCol w="586425"/>
              </a:tblGrid>
              <a:tr h="1868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8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8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816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816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8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8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8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2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Autofit/>
          </a:bodyPr>
          <a:lstStyle/>
          <a:p>
            <a:r>
              <a:rPr lang="it-IT" sz="3600" dirty="0" err="1" smtClean="0"/>
              <a:t>Hierarchical</a:t>
            </a:r>
            <a:r>
              <a:rPr lang="it-IT" sz="3600" dirty="0" smtClean="0"/>
              <a:t>: Single-LINK with </a:t>
            </a:r>
            <a:r>
              <a:rPr lang="it-IT" sz="3600" dirty="0" err="1" smtClean="0"/>
              <a:t>Similarity</a:t>
            </a:r>
            <a:endParaRPr lang="it-IT" sz="3600" dirty="0"/>
          </a:p>
        </p:txBody>
      </p:sp>
      <p:sp>
        <p:nvSpPr>
          <p:cNvPr id="5" name="Ovale 4"/>
          <p:cNvSpPr/>
          <p:nvPr/>
        </p:nvSpPr>
        <p:spPr>
          <a:xfrm>
            <a:off x="2451100" y="2524125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4554537" y="3619340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5911850" y="1552059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Closest</a:t>
            </a:r>
            <a:r>
              <a:rPr lang="it-IT" b="1" dirty="0" smtClean="0">
                <a:solidFill>
                  <a:srgbClr val="FF0000"/>
                </a:solidFill>
              </a:rPr>
              <a:t> clusters = </a:t>
            </a:r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912" y="4152900"/>
            <a:ext cx="3851208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6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51" y="1417638"/>
            <a:ext cx="5405461" cy="5436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42875" y="1857375"/>
            <a:ext cx="36194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P0,P7,P9,P8,P5,P4,P6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(0+1+2+4+4+5+6)/7 = 3.14</a:t>
            </a:r>
          </a:p>
          <a:p>
            <a:r>
              <a:rPr lang="it-IT" dirty="0" smtClean="0"/>
              <a:t>Y</a:t>
            </a:r>
            <a:r>
              <a:rPr lang="it-IT" dirty="0"/>
              <a:t>1</a:t>
            </a:r>
            <a:r>
              <a:rPr lang="it-IT" dirty="0" smtClean="0"/>
              <a:t> = (2+3+4+5+7+8+9)/7 = 5.43</a:t>
            </a:r>
          </a:p>
          <a:p>
            <a:endParaRPr lang="it-IT" dirty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(6+7+8)/3 = 7</a:t>
            </a:r>
          </a:p>
          <a:p>
            <a:r>
              <a:rPr lang="it-IT" dirty="0" smtClean="0"/>
              <a:t>Y2 = (5+4+4)/3 = 4.33</a:t>
            </a:r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33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068945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678910"/>
              </p:ext>
            </p:extLst>
          </p:nvPr>
        </p:nvGraphicFramePr>
        <p:xfrm>
          <a:off x="584199" y="10123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530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[2,4],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2,0) = 0,08</a:t>
            </a: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4,0) = 0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049415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119738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883039"/>
              </p:ext>
            </p:extLst>
          </p:nvPr>
        </p:nvGraphicFramePr>
        <p:xfrm>
          <a:off x="584199" y="10123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892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[2,4], </a:t>
            </a:r>
            <a:r>
              <a:rPr lang="it-IT" dirty="0"/>
              <a:t>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2,1) = </a:t>
            </a:r>
            <a:r>
              <a:rPr lang="uk-UA" dirty="0">
                <a:solidFill>
                  <a:srgbClr val="000000"/>
                </a:solidFill>
              </a:rPr>
              <a:t>0,85</a:t>
            </a: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4,1) = 0,76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049415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800298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8" name="Tabel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190611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151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[2,4], 3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2,3) = </a:t>
            </a:r>
            <a:r>
              <a:rPr lang="uk-UA" dirty="0" smtClean="0">
                <a:solidFill>
                  <a:srgbClr val="000000"/>
                </a:solidFill>
              </a:rPr>
              <a:t>0,</a:t>
            </a:r>
            <a:r>
              <a:rPr lang="it-IT" dirty="0" smtClean="0">
                <a:solidFill>
                  <a:srgbClr val="000000"/>
                </a:solidFill>
              </a:rPr>
              <a:t>7</a:t>
            </a:r>
            <a:r>
              <a:rPr lang="uk-UA" dirty="0" smtClean="0">
                <a:solidFill>
                  <a:srgbClr val="000000"/>
                </a:solidFill>
              </a:rPr>
              <a:t>8</a:t>
            </a:r>
            <a:endParaRPr lang="uk-UA" dirty="0">
              <a:solidFill>
                <a:srgbClr val="000000"/>
              </a:solidFill>
            </a:endParaRP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4,3) = 0,76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049415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271154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8" name="Tabel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821568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174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[2,4], </a:t>
            </a:r>
            <a:r>
              <a:rPr lang="it-IT" dirty="0"/>
              <a:t>5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2,5) = </a:t>
            </a:r>
            <a:r>
              <a:rPr lang="uk-UA" dirty="0" smtClean="0">
                <a:solidFill>
                  <a:srgbClr val="000000"/>
                </a:solidFill>
              </a:rPr>
              <a:t>0,</a:t>
            </a:r>
            <a:r>
              <a:rPr lang="it-IT" dirty="0" smtClean="0">
                <a:solidFill>
                  <a:srgbClr val="000000"/>
                </a:solidFill>
              </a:rPr>
              <a:t>55</a:t>
            </a:r>
            <a:endParaRPr lang="uk-UA" dirty="0">
              <a:solidFill>
                <a:srgbClr val="000000"/>
              </a:solidFill>
            </a:endParaRP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4,5) = 0,52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049415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313861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8" name="Tabel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872505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0,55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44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721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[2,4], [6,7]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14624" y="4127500"/>
            <a:ext cx="16192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2,6) = </a:t>
            </a:r>
            <a:r>
              <a:rPr lang="uk-UA" dirty="0" smtClean="0">
                <a:solidFill>
                  <a:srgbClr val="000000"/>
                </a:solidFill>
              </a:rPr>
              <a:t>0,</a:t>
            </a:r>
            <a:r>
              <a:rPr lang="it-IT" dirty="0">
                <a:solidFill>
                  <a:srgbClr val="000000"/>
                </a:solidFill>
              </a:rPr>
              <a:t>4</a:t>
            </a:r>
            <a:r>
              <a:rPr lang="it-IT" dirty="0" smtClean="0">
                <a:solidFill>
                  <a:srgbClr val="000000"/>
                </a:solidFill>
              </a:rPr>
              <a:t>5</a:t>
            </a:r>
            <a:endParaRPr lang="uk-UA" dirty="0">
              <a:solidFill>
                <a:srgbClr val="000000"/>
              </a:solidFill>
            </a:endParaRP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2,7) = 0,55</a:t>
            </a:r>
          </a:p>
          <a:p>
            <a:endParaRPr lang="it-IT" dirty="0" smtClean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4,6) </a:t>
            </a:r>
            <a:r>
              <a:rPr lang="it-IT" dirty="0"/>
              <a:t>= </a:t>
            </a:r>
            <a:r>
              <a:rPr lang="it-IT" dirty="0" smtClean="0"/>
              <a:t>0,46</a:t>
            </a:r>
            <a:endParaRPr lang="it-IT" dirty="0"/>
          </a:p>
          <a:p>
            <a:endParaRPr lang="it-IT" dirty="0" smtClean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4,7</a:t>
            </a:r>
            <a:r>
              <a:rPr lang="it-IT" dirty="0"/>
              <a:t>) = </a:t>
            </a:r>
            <a:r>
              <a:rPr lang="it-IT" dirty="0" smtClean="0"/>
              <a:t>0,57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826070" y="4365626"/>
            <a:ext cx="952054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826070" y="4882208"/>
            <a:ext cx="95205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654300" y="565532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61595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12162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8" name="Tabel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849401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0,57</a:t>
                      </a:r>
                      <a:endParaRPr lang="uk-UA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Connettore 2 10"/>
          <p:cNvCxnSpPr>
            <a:stCxn id="32" idx="3"/>
            <a:endCxn id="33" idx="1"/>
          </p:cNvCxnSpPr>
          <p:nvPr/>
        </p:nvCxnSpPr>
        <p:spPr>
          <a:xfrm>
            <a:off x="1826070" y="4882208"/>
            <a:ext cx="888554" cy="5379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>
            <a:stCxn id="32" idx="3"/>
          </p:cNvCxnSpPr>
          <p:nvPr/>
        </p:nvCxnSpPr>
        <p:spPr>
          <a:xfrm>
            <a:off x="1826070" y="4882208"/>
            <a:ext cx="952054" cy="1074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85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[6,7],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6,0) = </a:t>
            </a:r>
            <a:r>
              <a:rPr lang="uk-UA" dirty="0" smtClean="0">
                <a:solidFill>
                  <a:srgbClr val="000000"/>
                </a:solidFill>
              </a:rPr>
              <a:t>0,</a:t>
            </a:r>
            <a:r>
              <a:rPr lang="it-IT" dirty="0" smtClean="0">
                <a:solidFill>
                  <a:srgbClr val="000000"/>
                </a:solidFill>
              </a:rPr>
              <a:t>23</a:t>
            </a:r>
            <a:endParaRPr lang="uk-UA" dirty="0">
              <a:solidFill>
                <a:srgbClr val="000000"/>
              </a:solidFill>
            </a:endParaRP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7,0) = 0,21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049415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60404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725074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0,55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157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[6,7], </a:t>
            </a:r>
            <a:r>
              <a:rPr lang="it-IT" dirty="0"/>
              <a:t>1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6,1) = </a:t>
            </a:r>
            <a:r>
              <a:rPr lang="uk-UA" dirty="0" smtClean="0">
                <a:solidFill>
                  <a:srgbClr val="000000"/>
                </a:solidFill>
              </a:rPr>
              <a:t>0,</a:t>
            </a:r>
            <a:r>
              <a:rPr lang="it-IT" dirty="0" smtClean="0">
                <a:solidFill>
                  <a:srgbClr val="000000"/>
                </a:solidFill>
              </a:rPr>
              <a:t>52</a:t>
            </a:r>
            <a:endParaRPr lang="uk-UA" dirty="0">
              <a:solidFill>
                <a:srgbClr val="000000"/>
              </a:solidFill>
            </a:endParaRP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7,1) = 0,61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51108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323924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657451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0,61</a:t>
                      </a:r>
                      <a:endParaRPr lang="is-I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407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[6,7], 3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6,3) = </a:t>
            </a:r>
            <a:r>
              <a:rPr lang="uk-UA" dirty="0" smtClean="0">
                <a:solidFill>
                  <a:srgbClr val="000000"/>
                </a:solidFill>
              </a:rPr>
              <a:t>0,</a:t>
            </a:r>
            <a:r>
              <a:rPr lang="it-IT" dirty="0" smtClean="0">
                <a:solidFill>
                  <a:srgbClr val="000000"/>
                </a:solidFill>
              </a:rPr>
              <a:t>66</a:t>
            </a:r>
            <a:endParaRPr lang="uk-UA" dirty="0">
              <a:solidFill>
                <a:srgbClr val="000000"/>
              </a:solidFill>
            </a:endParaRP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7,3) = 0,76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78124" y="451108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570045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84863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0,61</a:t>
                      </a:r>
                      <a:endParaRPr lang="is-I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  <a:endParaRPr lang="uk-UA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is-I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80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104775" y="4651375"/>
            <a:ext cx="140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[6,7], 3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778124" y="4127500"/>
            <a:ext cx="1619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6,5) = </a:t>
            </a:r>
            <a:r>
              <a:rPr lang="uk-UA" dirty="0" smtClean="0">
                <a:solidFill>
                  <a:srgbClr val="000000"/>
                </a:solidFill>
              </a:rPr>
              <a:t>0,</a:t>
            </a:r>
            <a:r>
              <a:rPr lang="it-IT" dirty="0">
                <a:solidFill>
                  <a:srgbClr val="000000"/>
                </a:solidFill>
              </a:rPr>
              <a:t>7</a:t>
            </a:r>
            <a:r>
              <a:rPr lang="it-IT" dirty="0" smtClean="0">
                <a:solidFill>
                  <a:srgbClr val="000000"/>
                </a:solidFill>
              </a:rPr>
              <a:t>6</a:t>
            </a:r>
            <a:endParaRPr lang="uk-UA" dirty="0">
              <a:solidFill>
                <a:srgbClr val="000000"/>
              </a:solidFill>
            </a:endParaRP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7,5) = 0,78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34" name="Connettore 2 33"/>
          <p:cNvCxnSpPr>
            <a:stCxn id="32" idx="3"/>
          </p:cNvCxnSpPr>
          <p:nvPr/>
        </p:nvCxnSpPr>
        <p:spPr>
          <a:xfrm flipV="1">
            <a:off x="1509915" y="4365626"/>
            <a:ext cx="1268209" cy="516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32" idx="3"/>
          </p:cNvCxnSpPr>
          <p:nvPr/>
        </p:nvCxnSpPr>
        <p:spPr>
          <a:xfrm>
            <a:off x="1509915" y="4882208"/>
            <a:ext cx="126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2765424" y="453648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258955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465739"/>
              </p:ext>
            </p:extLst>
          </p:nvPr>
        </p:nvGraphicFramePr>
        <p:xfrm>
          <a:off x="663575" y="999675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0,61</a:t>
                      </a:r>
                      <a:endParaRPr lang="is-I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is-I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53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2875" y="1857375"/>
            <a:ext cx="36194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P0,P7,P9,P5,P4,P6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P1,P2,P3,P8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(0+1+2+4+4+6)/6 = 2.83</a:t>
            </a:r>
          </a:p>
          <a:p>
            <a:r>
              <a:rPr lang="it-IT" dirty="0" smtClean="0"/>
              <a:t>Y</a:t>
            </a:r>
            <a:r>
              <a:rPr lang="it-IT" dirty="0"/>
              <a:t>1</a:t>
            </a:r>
            <a:r>
              <a:rPr lang="it-IT" dirty="0" smtClean="0"/>
              <a:t> = (2+3+5+7+8+9)/6 = 5.67</a:t>
            </a:r>
          </a:p>
          <a:p>
            <a:endParaRPr lang="it-IT" dirty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(6+7+8+5)/4 = 6.5</a:t>
            </a:r>
          </a:p>
          <a:p>
            <a:r>
              <a:rPr lang="it-IT" dirty="0" smtClean="0"/>
              <a:t>Y2 = (5+4+4+4)/4= 4.25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4" y="1417638"/>
            <a:ext cx="5405461" cy="54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59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3594" y="3327400"/>
            <a:ext cx="4701005" cy="330200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4984750" y="15097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Closest</a:t>
            </a:r>
            <a:r>
              <a:rPr lang="it-IT" b="1" dirty="0" smtClean="0">
                <a:solidFill>
                  <a:srgbClr val="FF0000"/>
                </a:solidFill>
              </a:rPr>
              <a:t> clusters = </a:t>
            </a:r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844814"/>
              </p:ext>
            </p:extLst>
          </p:nvPr>
        </p:nvGraphicFramePr>
        <p:xfrm>
          <a:off x="333375" y="1313550"/>
          <a:ext cx="3670301" cy="2037642"/>
        </p:xfrm>
        <a:graphic>
          <a:graphicData uri="http://schemas.openxmlformats.org/drawingml/2006/table">
            <a:tbl>
              <a:tblPr/>
              <a:tblGrid>
                <a:gridCol w="672027"/>
                <a:gridCol w="496266"/>
                <a:gridCol w="558299"/>
                <a:gridCol w="574849"/>
                <a:gridCol w="463984"/>
                <a:gridCol w="408610"/>
                <a:gridCol w="49626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P6,P7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0,61</a:t>
                      </a:r>
                      <a:endParaRPr lang="is-I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Ovale 15"/>
          <p:cNvSpPr/>
          <p:nvPr/>
        </p:nvSpPr>
        <p:spPr>
          <a:xfrm>
            <a:off x="1600200" y="2174875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1600200" y="2501900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9348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267336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490362"/>
              </p:ext>
            </p:extLst>
          </p:nvPr>
        </p:nvGraphicFramePr>
        <p:xfrm>
          <a:off x="457200" y="1012374"/>
          <a:ext cx="3793354" cy="2099125"/>
        </p:xfrm>
        <a:graphic>
          <a:graphicData uri="http://schemas.openxmlformats.org/drawingml/2006/table">
            <a:tbl>
              <a:tblPr/>
              <a:tblGrid>
                <a:gridCol w="1123423"/>
                <a:gridCol w="550188"/>
                <a:gridCol w="823486"/>
                <a:gridCol w="585344"/>
                <a:gridCol w="710913"/>
              </a:tblGrid>
              <a:tr h="4246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70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69850" y="4181475"/>
            <a:ext cx="1706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[1,2,3,4], 0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781299" y="3479800"/>
            <a:ext cx="16192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1,0) = 0,23</a:t>
            </a:r>
          </a:p>
          <a:p>
            <a:endParaRPr lang="it-IT" dirty="0" smtClean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2,0) = 0,08 </a:t>
            </a:r>
          </a:p>
          <a:p>
            <a:endParaRPr lang="it-IT" dirty="0" smtClean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3,0) = 0,22 </a:t>
            </a:r>
          </a:p>
          <a:p>
            <a:endParaRPr lang="it-IT" dirty="0"/>
          </a:p>
          <a:p>
            <a:r>
              <a:rPr lang="it-IT" dirty="0"/>
              <a:t>S</a:t>
            </a:r>
            <a:r>
              <a:rPr lang="it-IT" dirty="0" smtClean="0"/>
              <a:t>(</a:t>
            </a:r>
            <a:r>
              <a:rPr lang="it-IT" dirty="0" smtClean="0"/>
              <a:t>4,0) = </a:t>
            </a:r>
            <a:r>
              <a:rPr lang="it-IT" dirty="0"/>
              <a:t>0</a:t>
            </a:r>
            <a:r>
              <a:rPr lang="it-IT" dirty="0" smtClean="0"/>
              <a:t> 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16" name="Connettore 2 15"/>
          <p:cNvCxnSpPr>
            <a:stCxn id="14" idx="3"/>
          </p:cNvCxnSpPr>
          <p:nvPr/>
        </p:nvCxnSpPr>
        <p:spPr>
          <a:xfrm flipV="1">
            <a:off x="1776229" y="3717926"/>
            <a:ext cx="966970" cy="694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14" idx="3"/>
          </p:cNvCxnSpPr>
          <p:nvPr/>
        </p:nvCxnSpPr>
        <p:spPr>
          <a:xfrm flipV="1">
            <a:off x="1776229" y="4240078"/>
            <a:ext cx="1126223" cy="172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e 17"/>
          <p:cNvSpPr/>
          <p:nvPr/>
        </p:nvSpPr>
        <p:spPr>
          <a:xfrm>
            <a:off x="2743199" y="3395530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/>
          <p:cNvCxnSpPr>
            <a:stCxn id="14" idx="3"/>
          </p:cNvCxnSpPr>
          <p:nvPr/>
        </p:nvCxnSpPr>
        <p:spPr>
          <a:xfrm>
            <a:off x="1776229" y="4412308"/>
            <a:ext cx="1126223" cy="3882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>
            <a:off x="1991905" y="4445498"/>
            <a:ext cx="751294" cy="9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03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914032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535379"/>
              </p:ext>
            </p:extLst>
          </p:nvPr>
        </p:nvGraphicFramePr>
        <p:xfrm>
          <a:off x="457200" y="1012374"/>
          <a:ext cx="3793354" cy="2099125"/>
        </p:xfrm>
        <a:graphic>
          <a:graphicData uri="http://schemas.openxmlformats.org/drawingml/2006/table">
            <a:tbl>
              <a:tblPr/>
              <a:tblGrid>
                <a:gridCol w="1123423"/>
                <a:gridCol w="550188"/>
                <a:gridCol w="823486"/>
                <a:gridCol w="585344"/>
                <a:gridCol w="710913"/>
              </a:tblGrid>
              <a:tr h="4246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70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uk-U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69850" y="4181475"/>
            <a:ext cx="1754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</a:t>
            </a:r>
            <a:r>
              <a:rPr lang="it-IT" sz="2400" dirty="0" smtClean="0"/>
              <a:t>(</a:t>
            </a:r>
            <a:r>
              <a:rPr lang="it-IT" dirty="0" smtClean="0"/>
              <a:t>[1,2,3,4], 5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781299" y="3479800"/>
            <a:ext cx="16192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1,5) = 0,67</a:t>
            </a:r>
          </a:p>
          <a:p>
            <a:endParaRPr lang="it-IT" dirty="0" smtClean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2,5) = 0,55 </a:t>
            </a:r>
          </a:p>
          <a:p>
            <a:endParaRPr lang="it-IT" dirty="0" smtClean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3,5) = 0,76 </a:t>
            </a:r>
          </a:p>
          <a:p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4,5) = 0,52 </a:t>
            </a:r>
          </a:p>
          <a:p>
            <a:endParaRPr lang="it-IT" dirty="0" smtClean="0"/>
          </a:p>
          <a:p>
            <a:endParaRPr lang="it-IT" dirty="0"/>
          </a:p>
        </p:txBody>
      </p:sp>
      <p:cxnSp>
        <p:nvCxnSpPr>
          <p:cNvPr id="16" name="Connettore 2 15"/>
          <p:cNvCxnSpPr>
            <a:stCxn id="14" idx="3"/>
          </p:cNvCxnSpPr>
          <p:nvPr/>
        </p:nvCxnSpPr>
        <p:spPr>
          <a:xfrm flipV="1">
            <a:off x="1824169" y="3717926"/>
            <a:ext cx="919030" cy="694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14" idx="3"/>
          </p:cNvCxnSpPr>
          <p:nvPr/>
        </p:nvCxnSpPr>
        <p:spPr>
          <a:xfrm flipV="1">
            <a:off x="1824169" y="4240078"/>
            <a:ext cx="1078283" cy="172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e 17"/>
          <p:cNvSpPr/>
          <p:nvPr/>
        </p:nvSpPr>
        <p:spPr>
          <a:xfrm>
            <a:off x="2781299" y="4460098"/>
            <a:ext cx="1476376" cy="6019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/>
          <p:cNvCxnSpPr>
            <a:stCxn id="14" idx="3"/>
          </p:cNvCxnSpPr>
          <p:nvPr/>
        </p:nvCxnSpPr>
        <p:spPr>
          <a:xfrm>
            <a:off x="1824169" y="4412308"/>
            <a:ext cx="1078283" cy="3882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14" idx="3"/>
          </p:cNvCxnSpPr>
          <p:nvPr/>
        </p:nvCxnSpPr>
        <p:spPr>
          <a:xfrm>
            <a:off x="1824169" y="4412308"/>
            <a:ext cx="919030" cy="9675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73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654300" y="5969000"/>
            <a:ext cx="16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Max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similarity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413022"/>
              </p:ext>
            </p:extLst>
          </p:nvPr>
        </p:nvGraphicFramePr>
        <p:xfrm>
          <a:off x="4397375" y="3529350"/>
          <a:ext cx="4445000" cy="2687155"/>
        </p:xfrm>
        <a:graphic>
          <a:graphicData uri="http://schemas.openxmlformats.org/drawingml/2006/table">
            <a:tbl>
              <a:tblPr/>
              <a:tblGrid>
                <a:gridCol w="640632"/>
                <a:gridCol w="473082"/>
                <a:gridCol w="532217"/>
                <a:gridCol w="492794"/>
                <a:gridCol w="413947"/>
                <a:gridCol w="453370"/>
                <a:gridCol w="473082"/>
                <a:gridCol w="473082"/>
                <a:gridCol w="492794"/>
              </a:tblGrid>
              <a:tr h="16397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8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2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196864"/>
              </p:ext>
            </p:extLst>
          </p:nvPr>
        </p:nvGraphicFramePr>
        <p:xfrm>
          <a:off x="457200" y="1012374"/>
          <a:ext cx="3793354" cy="2099125"/>
        </p:xfrm>
        <a:graphic>
          <a:graphicData uri="http://schemas.openxmlformats.org/drawingml/2006/table">
            <a:tbl>
              <a:tblPr/>
              <a:tblGrid>
                <a:gridCol w="1123423"/>
                <a:gridCol w="550188"/>
                <a:gridCol w="823486"/>
                <a:gridCol w="585344"/>
                <a:gridCol w="710913"/>
              </a:tblGrid>
              <a:tr h="4246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70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uk-UA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69850" y="4181475"/>
            <a:ext cx="2070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D(</a:t>
            </a:r>
            <a:r>
              <a:rPr lang="it-IT" dirty="0" smtClean="0"/>
              <a:t>[1,2,3,4], [6,7]</a:t>
            </a:r>
            <a:r>
              <a:rPr lang="it-IT" sz="2400" dirty="0" smtClean="0"/>
              <a:t>) </a:t>
            </a:r>
            <a:r>
              <a:rPr lang="it-IT" dirty="0" smtClean="0"/>
              <a:t>=   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127624" y="3379582"/>
            <a:ext cx="1619251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S</a:t>
            </a:r>
            <a:r>
              <a:rPr lang="it-IT" dirty="0" smtClean="0"/>
              <a:t>(</a:t>
            </a:r>
            <a:r>
              <a:rPr lang="it-IT" dirty="0" smtClean="0"/>
              <a:t>1,6) = 0,52</a:t>
            </a:r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2,6) = 0,45 </a:t>
            </a:r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3,6) = 0,66 </a:t>
            </a:r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4,6) = 0,46 </a:t>
            </a:r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1,7) </a:t>
            </a:r>
            <a:r>
              <a:rPr lang="it-IT" dirty="0"/>
              <a:t>= </a:t>
            </a:r>
            <a:r>
              <a:rPr lang="it-IT" dirty="0" smtClean="0"/>
              <a:t>0,61</a:t>
            </a:r>
            <a:endParaRPr lang="it-IT" dirty="0"/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2,7) </a:t>
            </a:r>
            <a:r>
              <a:rPr lang="it-IT" dirty="0"/>
              <a:t>= 0,55 </a:t>
            </a:r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3,7) </a:t>
            </a:r>
            <a:r>
              <a:rPr lang="it-IT" dirty="0"/>
              <a:t>= 0,76 </a:t>
            </a:r>
          </a:p>
          <a:p>
            <a:r>
              <a:rPr lang="it-IT" dirty="0" err="1" smtClean="0"/>
              <a:t>S</a:t>
            </a:r>
            <a:r>
              <a:rPr lang="it-IT" dirty="0" smtClean="0"/>
              <a:t>(</a:t>
            </a:r>
            <a:r>
              <a:rPr lang="it-IT" dirty="0" smtClean="0"/>
              <a:t>4,7) </a:t>
            </a:r>
            <a:r>
              <a:rPr lang="it-IT" dirty="0"/>
              <a:t>= </a:t>
            </a:r>
            <a:r>
              <a:rPr lang="it-IT" dirty="0" smtClean="0"/>
              <a:t>0,57 </a:t>
            </a:r>
          </a:p>
          <a:p>
            <a:endParaRPr lang="it-IT" dirty="0"/>
          </a:p>
        </p:txBody>
      </p:sp>
      <p:sp>
        <p:nvSpPr>
          <p:cNvPr id="18" name="Ovale 17"/>
          <p:cNvSpPr/>
          <p:nvPr/>
        </p:nvSpPr>
        <p:spPr>
          <a:xfrm>
            <a:off x="2157412" y="4993679"/>
            <a:ext cx="1476376" cy="429221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674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807764"/>
              </p:ext>
            </p:extLst>
          </p:nvPr>
        </p:nvGraphicFramePr>
        <p:xfrm>
          <a:off x="457200" y="1012374"/>
          <a:ext cx="3793354" cy="2099125"/>
        </p:xfrm>
        <a:graphic>
          <a:graphicData uri="http://schemas.openxmlformats.org/drawingml/2006/table">
            <a:tbl>
              <a:tblPr/>
              <a:tblGrid>
                <a:gridCol w="1123423"/>
                <a:gridCol w="550188"/>
                <a:gridCol w="823486"/>
                <a:gridCol w="585344"/>
                <a:gridCol w="710913"/>
              </a:tblGrid>
              <a:tr h="4246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70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uk-UA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0,78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506" y="3225800"/>
            <a:ext cx="4899894" cy="3441700"/>
          </a:xfrm>
          <a:prstGeom prst="rect">
            <a:avLst/>
          </a:prstGeom>
        </p:spPr>
      </p:pic>
      <p:sp>
        <p:nvSpPr>
          <p:cNvPr id="10" name="Ovale 9"/>
          <p:cNvSpPr/>
          <p:nvPr/>
        </p:nvSpPr>
        <p:spPr>
          <a:xfrm>
            <a:off x="3060700" y="2876550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8917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510950"/>
              </p:ext>
            </p:extLst>
          </p:nvPr>
        </p:nvGraphicFramePr>
        <p:xfrm>
          <a:off x="457200" y="986974"/>
          <a:ext cx="3208010" cy="1676860"/>
        </p:xfrm>
        <a:graphic>
          <a:graphicData uri="http://schemas.openxmlformats.org/drawingml/2006/table">
            <a:tbl>
              <a:tblPr/>
              <a:tblGrid>
                <a:gridCol w="1123423"/>
                <a:gridCol w="550188"/>
                <a:gridCol w="823486"/>
                <a:gridCol w="710913"/>
              </a:tblGrid>
              <a:tr h="4246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P5,P6,P7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70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P5,P6, P7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0,23</a:t>
                      </a:r>
                      <a:endParaRPr lang="is-I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0,76</a:t>
                      </a:r>
                      <a:endParaRPr lang="uk-UA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Ovale 9"/>
          <p:cNvSpPr/>
          <p:nvPr/>
        </p:nvSpPr>
        <p:spPr>
          <a:xfrm>
            <a:off x="2473325" y="2390784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300" y="3003890"/>
            <a:ext cx="5143500" cy="361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21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Hierarchical</a:t>
            </a:r>
            <a:r>
              <a:rPr lang="it-IT" dirty="0" smtClean="0"/>
              <a:t>: Single-LINK</a:t>
            </a:r>
            <a:endParaRPr lang="it-IT" dirty="0"/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134434"/>
              </p:ext>
            </p:extLst>
          </p:nvPr>
        </p:nvGraphicFramePr>
        <p:xfrm>
          <a:off x="457200" y="986974"/>
          <a:ext cx="4000501" cy="1269156"/>
        </p:xfrm>
        <a:graphic>
          <a:graphicData uri="http://schemas.openxmlformats.org/drawingml/2006/table">
            <a:tbl>
              <a:tblPr/>
              <a:tblGrid>
                <a:gridCol w="1799792"/>
                <a:gridCol w="1048023"/>
                <a:gridCol w="1152686"/>
              </a:tblGrid>
              <a:tr h="42462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P1,P2,P3,P4,P6,P7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sk-SK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  <a:endParaRPr lang="sk-SK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65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P1,P2,P3,P4,P6,P7</a:t>
                      </a:r>
                      <a:endParaRPr lang="is-I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0,42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Ovale 9"/>
          <p:cNvSpPr/>
          <p:nvPr/>
        </p:nvSpPr>
        <p:spPr>
          <a:xfrm>
            <a:off x="2817812" y="1981218"/>
            <a:ext cx="587375" cy="3492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900" y="3084540"/>
            <a:ext cx="4864100" cy="349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7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2875" y="1857375"/>
            <a:ext cx="3619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P0,P7,P9,P5,P6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P1,P2,P3,P8,P4</a:t>
            </a:r>
            <a:endParaRPr lang="it-IT" dirty="0"/>
          </a:p>
          <a:p>
            <a:endParaRPr lang="it-IT" dirty="0" smtClean="0"/>
          </a:p>
          <a:p>
            <a:r>
              <a:rPr lang="it-IT" b="1" dirty="0" smtClean="0"/>
              <a:t>Centrod1:</a:t>
            </a:r>
          </a:p>
          <a:p>
            <a:r>
              <a:rPr lang="it-IT" dirty="0" smtClean="0"/>
              <a:t>X1 = (0+1+2+4+6)/5 = 2.6</a:t>
            </a:r>
          </a:p>
          <a:p>
            <a:r>
              <a:rPr lang="it-IT" dirty="0" smtClean="0"/>
              <a:t>Y</a:t>
            </a:r>
            <a:r>
              <a:rPr lang="it-IT" dirty="0"/>
              <a:t>1</a:t>
            </a:r>
            <a:r>
              <a:rPr lang="it-IT" dirty="0" smtClean="0"/>
              <a:t> = (3+5+7+8+9)/5 = 6.4 </a:t>
            </a:r>
          </a:p>
          <a:p>
            <a:endParaRPr lang="it-IT" dirty="0"/>
          </a:p>
          <a:p>
            <a:r>
              <a:rPr lang="it-IT" b="1" dirty="0" smtClean="0"/>
              <a:t>Centrod2:</a:t>
            </a:r>
          </a:p>
          <a:p>
            <a:r>
              <a:rPr lang="it-IT" dirty="0" smtClean="0"/>
              <a:t>X2 = (6+7+8+5+4)/5 = 6</a:t>
            </a:r>
          </a:p>
          <a:p>
            <a:r>
              <a:rPr lang="it-IT" dirty="0" smtClean="0"/>
              <a:t>Y2 = (5+4+4+4+2)/5 = 3,8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539" y="1387475"/>
            <a:ext cx="5405461" cy="54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06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200" b="1" dirty="0" smtClean="0"/>
              <a:t>Solution: </a:t>
            </a:r>
            <a:r>
              <a:rPr lang="it-IT" sz="3200" dirty="0" err="1" smtClean="0"/>
              <a:t>Identify</a:t>
            </a:r>
            <a:r>
              <a:rPr lang="it-IT" sz="3200" dirty="0" smtClean="0"/>
              <a:t> the </a:t>
            </a:r>
            <a:r>
              <a:rPr lang="it-IT" sz="3200" b="1" dirty="0" err="1" smtClean="0"/>
              <a:t>Bisecting</a:t>
            </a:r>
            <a:r>
              <a:rPr lang="it-IT" sz="3200" b="1" dirty="0" smtClean="0"/>
              <a:t>  </a:t>
            </a:r>
            <a:r>
              <a:rPr lang="it-IT" sz="3200" b="1" dirty="0" err="1" smtClean="0"/>
              <a:t>lines</a:t>
            </a:r>
            <a:r>
              <a:rPr lang="it-IT" sz="3200" dirty="0" smtClean="0"/>
              <a:t>  </a:t>
            </a:r>
            <a:r>
              <a:rPr lang="it-IT" sz="3200" dirty="0" err="1" smtClean="0"/>
              <a:t>dividing</a:t>
            </a:r>
            <a:r>
              <a:rPr lang="it-IT" sz="3200" dirty="0" smtClean="0"/>
              <a:t>  the  </a:t>
            </a:r>
            <a:r>
              <a:rPr lang="it-IT" sz="3200" dirty="0" err="1" smtClean="0"/>
              <a:t>plane</a:t>
            </a:r>
            <a:r>
              <a:rPr lang="it-IT" sz="3200" dirty="0" smtClean="0"/>
              <a:t>  </a:t>
            </a:r>
            <a:r>
              <a:rPr lang="it-IT" sz="3200" dirty="0" err="1" smtClean="0"/>
              <a:t>between</a:t>
            </a:r>
            <a:r>
              <a:rPr lang="it-IT" sz="3200" dirty="0" smtClean="0"/>
              <a:t>  </a:t>
            </a:r>
            <a:r>
              <a:rPr lang="it-IT" sz="3200" dirty="0" err="1" smtClean="0"/>
              <a:t>pairs</a:t>
            </a:r>
            <a:r>
              <a:rPr lang="it-IT" sz="3200" dirty="0" smtClean="0"/>
              <a:t>  of  </a:t>
            </a:r>
            <a:r>
              <a:rPr lang="it-IT" sz="3200" dirty="0" err="1" smtClean="0"/>
              <a:t>centroids</a:t>
            </a:r>
            <a:endParaRPr lang="it-IT" sz="3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42875" y="1857375"/>
            <a:ext cx="36194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Cluster1</a:t>
            </a:r>
            <a:r>
              <a:rPr lang="it-IT" dirty="0" smtClean="0"/>
              <a:t> </a:t>
            </a:r>
          </a:p>
          <a:p>
            <a:r>
              <a:rPr lang="it-IT" dirty="0" smtClean="0"/>
              <a:t>P0,P7,P9,P5,P6</a:t>
            </a:r>
          </a:p>
          <a:p>
            <a:endParaRPr lang="it-IT" b="1" dirty="0" smtClean="0"/>
          </a:p>
          <a:p>
            <a:r>
              <a:rPr lang="it-IT" b="1" dirty="0" smtClean="0"/>
              <a:t>Cluster2</a:t>
            </a:r>
            <a:endParaRPr lang="it-IT" dirty="0"/>
          </a:p>
          <a:p>
            <a:r>
              <a:rPr lang="it-IT" dirty="0" smtClean="0"/>
              <a:t>P1,P2,P3,P8,P4</a:t>
            </a:r>
            <a:endParaRPr lang="it-IT" dirty="0"/>
          </a:p>
          <a:p>
            <a:endParaRPr lang="it-IT" dirty="0" smtClean="0"/>
          </a:p>
          <a:p>
            <a:r>
              <a:rPr lang="it-IT" dirty="0" smtClean="0">
                <a:solidFill>
                  <a:srgbClr val="FF0000"/>
                </a:solidFill>
              </a:rPr>
              <a:t>The cluster </a:t>
            </a:r>
            <a:r>
              <a:rPr lang="it-IT" dirty="0" err="1" smtClean="0">
                <a:solidFill>
                  <a:srgbClr val="FF0000"/>
                </a:solidFill>
              </a:rPr>
              <a:t>composition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does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not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change</a:t>
            </a:r>
            <a:r>
              <a:rPr lang="it-IT" dirty="0" smtClean="0">
                <a:solidFill>
                  <a:srgbClr val="FF0000"/>
                </a:solidFill>
              </a:rPr>
              <a:t>, so K-</a:t>
            </a:r>
            <a:r>
              <a:rPr lang="it-IT" dirty="0" err="1" smtClean="0">
                <a:solidFill>
                  <a:srgbClr val="FF0000"/>
                </a:solidFill>
              </a:rPr>
              <a:t>means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stops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926" y="1403350"/>
            <a:ext cx="5405461" cy="54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24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64307"/>
            <a:ext cx="6715125" cy="675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72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DBSCAN - </a:t>
            </a:r>
            <a:r>
              <a:rPr lang="it-IT" dirty="0" err="1" smtClean="0"/>
              <a:t>Simulation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441" y="1409700"/>
            <a:ext cx="4926742" cy="5040000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282575" y="1600200"/>
            <a:ext cx="4146550" cy="4525963"/>
          </a:xfrm>
        </p:spPr>
        <p:txBody>
          <a:bodyPr>
            <a:normAutofit/>
          </a:bodyPr>
          <a:lstStyle/>
          <a:p>
            <a:endParaRPr lang="it-IT" sz="2400" dirty="0" smtClean="0"/>
          </a:p>
          <a:p>
            <a:endParaRPr lang="it-IT" sz="2400" dirty="0"/>
          </a:p>
          <a:p>
            <a:endParaRPr lang="it-IT" sz="2400" dirty="0" smtClean="0"/>
          </a:p>
          <a:p>
            <a:r>
              <a:rPr lang="it-IT" sz="2400" dirty="0" err="1" smtClean="0"/>
              <a:t>Eps</a:t>
            </a:r>
            <a:r>
              <a:rPr lang="it-IT" sz="2400" dirty="0" smtClean="0"/>
              <a:t> = 1.8</a:t>
            </a:r>
          </a:p>
          <a:p>
            <a:r>
              <a:rPr lang="it-IT" sz="2400" dirty="0" err="1" smtClean="0"/>
              <a:t>MinPoints</a:t>
            </a:r>
            <a:r>
              <a:rPr lang="it-IT" sz="2400" dirty="0" smtClean="0"/>
              <a:t>=3 </a:t>
            </a:r>
          </a:p>
          <a:p>
            <a:pPr lvl="1"/>
            <a:r>
              <a:rPr lang="it-IT" sz="2000" dirty="0" smtClean="0"/>
              <a:t>(</a:t>
            </a:r>
            <a:r>
              <a:rPr lang="it-IT" sz="2000" dirty="0" err="1" smtClean="0"/>
              <a:t>included</a:t>
            </a:r>
            <a:r>
              <a:rPr lang="it-IT" sz="2000" dirty="0" smtClean="0"/>
              <a:t> the </a:t>
            </a:r>
            <a:r>
              <a:rPr lang="it-IT" sz="2000" dirty="0" err="1" smtClean="0"/>
              <a:t>point</a:t>
            </a:r>
            <a:r>
              <a:rPr lang="it-IT" sz="2000" dirty="0" smtClean="0"/>
              <a:t>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415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2374</TotalTime>
  <Words>3201</Words>
  <Application>Microsoft Macintosh PowerPoint</Application>
  <PresentationFormat>Presentazione su schermo (4:3)</PresentationFormat>
  <Paragraphs>2431</Paragraphs>
  <Slides>56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56</vt:i4>
      </vt:variant>
    </vt:vector>
  </HeadingPairs>
  <TitlesOfParts>
    <vt:vector size="57" baseType="lpstr">
      <vt:lpstr>Tema di Office</vt:lpstr>
      <vt:lpstr>Ex. - Clustering</vt:lpstr>
      <vt:lpstr>K-means simulation</vt:lpstr>
      <vt:lpstr>Solution: Identify the Bisecting  lines  dividing  the  plane  between  pairs  of  centroids</vt:lpstr>
      <vt:lpstr>Solution: Identify the Bisecting  lines  dividing  the  plane  between  pairs  of  centroids</vt:lpstr>
      <vt:lpstr>Solution: Identify the Bisecting  lines  dividing  the  plane  between  pairs  of  centroids</vt:lpstr>
      <vt:lpstr>Solution: Identify the Bisecting  lines  dividing  the  plane  between  pairs  of  centroids</vt:lpstr>
      <vt:lpstr>Solution: Identify the Bisecting  lines  dividing  the  plane  between  pairs  of  centroids</vt:lpstr>
      <vt:lpstr>Presentazione di PowerPoint</vt:lpstr>
      <vt:lpstr>DBSCAN - Simulation</vt:lpstr>
      <vt:lpstr>DBSCAN </vt:lpstr>
      <vt:lpstr>DBSCAN</vt:lpstr>
      <vt:lpstr>DBSCAN EX. 2</vt:lpstr>
      <vt:lpstr>DBSCAN 2</vt:lpstr>
      <vt:lpstr>Presentazione di PowerPoint</vt:lpstr>
      <vt:lpstr>How to construct clusters in DBSCAN?</vt:lpstr>
      <vt:lpstr>Connect core points that are neighbors, and put them in the same cluster </vt:lpstr>
      <vt:lpstr>Associate border points to (one of) their core(s), and remove noise  </vt:lpstr>
      <vt:lpstr>How to construct clusters in DBSCAN?</vt:lpstr>
      <vt:lpstr>How much clusters here?</vt:lpstr>
      <vt:lpstr>Hierarchical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 – Complete Link</vt:lpstr>
      <vt:lpstr>Hierarchical: Complete-LINK</vt:lpstr>
      <vt:lpstr>Hierarchical: Complete-LINK</vt:lpstr>
      <vt:lpstr>Hierarchical: Complete-LINK</vt:lpstr>
      <vt:lpstr>Hierarchical: Complete-LINK</vt:lpstr>
      <vt:lpstr>Hierarchical: Complete-LINK</vt:lpstr>
      <vt:lpstr>Hierarchical: Complete-LINK</vt:lpstr>
      <vt:lpstr>Hierarchical: Complete-LINK</vt:lpstr>
      <vt:lpstr>Hierarchical Clustering</vt:lpstr>
      <vt:lpstr>Transform Distance in Similarity Matrix </vt:lpstr>
      <vt:lpstr>Hierarchical: Single-LINK with Similarity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  <vt:lpstr>Hierarchical: Single-LINK</vt:lpstr>
    </vt:vector>
  </TitlesOfParts>
  <Company>ISTI-CNR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Ex.1 - Clustering</dc:title>
  <dc:creator>Anna Monreale</dc:creator>
  <cp:lastModifiedBy>Anna Monreale</cp:lastModifiedBy>
  <cp:revision>84</cp:revision>
  <dcterms:created xsi:type="dcterms:W3CDTF">2018-10-20T11:15:15Z</dcterms:created>
  <dcterms:modified xsi:type="dcterms:W3CDTF">2018-10-26T14:36:18Z</dcterms:modified>
</cp:coreProperties>
</file>